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382" r:id="rId5"/>
    <p:sldId id="481" r:id="rId6"/>
    <p:sldId id="482" r:id="rId7"/>
    <p:sldId id="446" r:id="rId8"/>
    <p:sldId id="417" r:id="rId9"/>
    <p:sldId id="484" r:id="rId10"/>
    <p:sldId id="485" r:id="rId11"/>
    <p:sldId id="447" r:id="rId12"/>
    <p:sldId id="384" r:id="rId13"/>
    <p:sldId id="448" r:id="rId14"/>
    <p:sldId id="489" r:id="rId15"/>
    <p:sldId id="487" r:id="rId16"/>
    <p:sldId id="488" r:id="rId17"/>
    <p:sldId id="345" r:id="rId18"/>
    <p:sldId id="490" r:id="rId19"/>
    <p:sldId id="491" r:id="rId20"/>
    <p:sldId id="492" r:id="rId21"/>
    <p:sldId id="304" r:id="rId22"/>
    <p:sldId id="456" r:id="rId23"/>
    <p:sldId id="493" r:id="rId24"/>
    <p:sldId id="494" r:id="rId25"/>
    <p:sldId id="497" r:id="rId26"/>
    <p:sldId id="495" r:id="rId27"/>
    <p:sldId id="496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506" r:id="rId37"/>
    <p:sldId id="459" r:id="rId38"/>
    <p:sldId id="471" r:id="rId39"/>
    <p:sldId id="470" r:id="rId40"/>
    <p:sldId id="507" r:id="rId41"/>
    <p:sldId id="508" r:id="rId42"/>
    <p:sldId id="510" r:id="rId43"/>
    <p:sldId id="511" r:id="rId44"/>
    <p:sldId id="512" r:id="rId45"/>
    <p:sldId id="297" r:id="rId4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Extrabold" panose="02000506030000020004" pitchFamily="2" charset="0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5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57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35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7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592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75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883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29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897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08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521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053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65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595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291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4977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686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1377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55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987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287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933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4138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920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061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8525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0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223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50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351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899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667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314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64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642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961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631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7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9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4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526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b="1" dirty="0">
                <a:latin typeface="Proxima Nova"/>
                <a:ea typeface="Proxima Nova"/>
                <a:cs typeface="Proxima Nova"/>
                <a:sym typeface="Proxima Nova"/>
              </a:rPr>
              <a:t>Classifier-Free Diffusion Guidance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 err="1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NeurIPS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21 Workshop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ore-KR" altLang="en-US"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Jonathan Ho, Tim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Salimans</a:t>
            </a:r>
            <a:endParaRPr lang="en-US"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78B66-A527-D0BE-9FA1-BA422AD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3" y="1821526"/>
            <a:ext cx="5435957" cy="3321974"/>
          </a:xfrm>
          <a:prstGeom prst="rect">
            <a:avLst/>
          </a:prstGeom>
        </p:spPr>
      </p:pic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BAA7B-1B93-8C12-6D91-805A3E9C0649}"/>
              </a:ext>
            </a:extLst>
          </p:cNvPr>
          <p:cNvSpPr/>
          <p:nvPr/>
        </p:nvSpPr>
        <p:spPr>
          <a:xfrm>
            <a:off x="1028700" y="2677886"/>
            <a:ext cx="2955472" cy="326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EBD769-09C9-9430-3183-6FD13E32992D}"/>
              </a:ext>
            </a:extLst>
          </p:cNvPr>
          <p:cNvSpPr/>
          <p:nvPr/>
        </p:nvSpPr>
        <p:spPr>
          <a:xfrm>
            <a:off x="1020539" y="4335236"/>
            <a:ext cx="2555421" cy="434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C72D1FA-9928-28E8-0442-FC781DD5576B}"/>
              </a:ext>
            </a:extLst>
          </p:cNvPr>
          <p:cNvSpPr/>
          <p:nvPr/>
        </p:nvSpPr>
        <p:spPr>
          <a:xfrm>
            <a:off x="4516314" y="2400173"/>
            <a:ext cx="4325236" cy="789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Image classifier might be confused as </a:t>
            </a:r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adversarial attack </a:t>
            </a:r>
            <a:r>
              <a:rPr kumimoji="1" lang="en-US" altLang="ko-Kore-KR" sz="17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 sampling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ADDA7B6E-E629-99E5-2184-A34D549DF246}"/>
              </a:ext>
            </a:extLst>
          </p:cNvPr>
          <p:cNvSpPr/>
          <p:nvPr/>
        </p:nvSpPr>
        <p:spPr>
          <a:xfrm>
            <a:off x="6539328" y="3308043"/>
            <a:ext cx="278126" cy="5615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7F43729-6FF0-BD8A-D5EB-0871633EF99D}"/>
              </a:ext>
            </a:extLst>
          </p:cNvPr>
          <p:cNvSpPr/>
          <p:nvPr/>
        </p:nvSpPr>
        <p:spPr>
          <a:xfrm>
            <a:off x="4516314" y="3979697"/>
            <a:ext cx="4325236" cy="789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Whether this method is eligible for classifier-based metrics is </a:t>
            </a:r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questionable</a:t>
            </a:r>
            <a:endParaRPr kumimoji="1" lang="ko-Kore-KR" altLang="en-US" sz="17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8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Classifier-Free Guidance (CFG) Diffusion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4A3DFF-46BA-53F5-5CDC-14F911744081}"/>
              </a:ext>
            </a:extLst>
          </p:cNvPr>
          <p:cNvSpPr/>
          <p:nvPr/>
        </p:nvSpPr>
        <p:spPr>
          <a:xfrm>
            <a:off x="1100246" y="3165234"/>
            <a:ext cx="6943508" cy="4947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Extreme Simplicity</a:t>
            </a:r>
            <a:r>
              <a:rPr kumimoji="1" lang="en-US" altLang="ko-Kore-KR" sz="18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(Only a change of one line)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29AAF41-83A1-E33C-03D7-7B536321C497}"/>
              </a:ext>
            </a:extLst>
          </p:cNvPr>
          <p:cNvSpPr/>
          <p:nvPr/>
        </p:nvSpPr>
        <p:spPr>
          <a:xfrm>
            <a:off x="1100246" y="4018573"/>
            <a:ext cx="6943508" cy="4947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Similar FID/IS tradeoff</a:t>
            </a: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to that of classifier guidance diffusion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A9B58DD-D809-2324-25B4-4185B3FE160E}"/>
              </a:ext>
            </a:extLst>
          </p:cNvPr>
          <p:cNvSpPr/>
          <p:nvPr/>
        </p:nvSpPr>
        <p:spPr>
          <a:xfrm>
            <a:off x="1100246" y="2286439"/>
            <a:ext cx="6943508" cy="4947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Not much overhead for training extra classifier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50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50428-8AB9-F7C4-0A5A-C8F16D8F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2" y="2574604"/>
            <a:ext cx="7772400" cy="8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DD11A-0A13-9E66-E6F9-E52B9FB046DB}"/>
              </a:ext>
            </a:extLst>
          </p:cNvPr>
          <p:cNvSpPr txBox="1"/>
          <p:nvPr/>
        </p:nvSpPr>
        <p:spPr>
          <a:xfrm>
            <a:off x="2384161" y="2140053"/>
            <a:ext cx="434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Forward Process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8C9E04E-6740-A303-3D89-55DCBE1C7446}"/>
              </a:ext>
            </a:extLst>
          </p:cNvPr>
          <p:cNvSpPr/>
          <p:nvPr/>
        </p:nvSpPr>
        <p:spPr>
          <a:xfrm>
            <a:off x="623995" y="2140053"/>
            <a:ext cx="7874105" cy="2424388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063C8AB-237F-7111-A015-B4037215050C}"/>
              </a:ext>
            </a:extLst>
          </p:cNvPr>
          <p:cNvGrpSpPr/>
          <p:nvPr/>
        </p:nvGrpSpPr>
        <p:grpSpPr>
          <a:xfrm>
            <a:off x="1410422" y="3663221"/>
            <a:ext cx="2994478" cy="341166"/>
            <a:chOff x="1381579" y="3799373"/>
            <a:chExt cx="2994478" cy="34116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AE2C8BD-1753-4909-A139-5AC13BE0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579" y="3830397"/>
              <a:ext cx="2994478" cy="31014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D0C9A04-A9CD-6929-0F81-B63F2922B259}"/>
                </a:ext>
              </a:extLst>
            </p:cNvPr>
            <p:cNvSpPr/>
            <p:nvPr/>
          </p:nvSpPr>
          <p:spPr>
            <a:xfrm>
              <a:off x="3110593" y="3799373"/>
              <a:ext cx="1265464" cy="457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929044-9CB0-96ED-1B28-3CF9E55004F8}"/>
              </a:ext>
            </a:extLst>
          </p:cNvPr>
          <p:cNvGrpSpPr/>
          <p:nvPr/>
        </p:nvGrpSpPr>
        <p:grpSpPr>
          <a:xfrm>
            <a:off x="4947559" y="3652415"/>
            <a:ext cx="2558140" cy="411494"/>
            <a:chOff x="4767945" y="3776097"/>
            <a:chExt cx="2558140" cy="41149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C98C28A-5F52-3270-70FE-A34EF480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2221" y="3776097"/>
              <a:ext cx="2425700" cy="368300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0C878CB-34DE-79C3-51DD-3EEA31705CD8}"/>
                </a:ext>
              </a:extLst>
            </p:cNvPr>
            <p:cNvSpPr/>
            <p:nvPr/>
          </p:nvSpPr>
          <p:spPr>
            <a:xfrm>
              <a:off x="4767945" y="3776097"/>
              <a:ext cx="2549976" cy="61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CEF1B29-5A8F-B0DB-CD99-2B8B5E1123BE}"/>
                </a:ext>
              </a:extLst>
            </p:cNvPr>
            <p:cNvSpPr/>
            <p:nvPr/>
          </p:nvSpPr>
          <p:spPr>
            <a:xfrm>
              <a:off x="4767945" y="4125781"/>
              <a:ext cx="2549976" cy="61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EDFD20-5AF0-EED9-4D16-6092A1E51D2D}"/>
                </a:ext>
              </a:extLst>
            </p:cNvPr>
            <p:cNvSpPr/>
            <p:nvPr/>
          </p:nvSpPr>
          <p:spPr>
            <a:xfrm>
              <a:off x="7225393" y="4033499"/>
              <a:ext cx="100692" cy="65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B68C8AF-61BD-73A5-85FB-71FDFB329ACF}"/>
              </a:ext>
            </a:extLst>
          </p:cNvPr>
          <p:cNvSpPr txBox="1"/>
          <p:nvPr/>
        </p:nvSpPr>
        <p:spPr>
          <a:xfrm>
            <a:off x="1972258" y="3987343"/>
            <a:ext cx="180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Noisy Data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1F903-84E8-503B-E8D5-A63B0E88F053}"/>
              </a:ext>
            </a:extLst>
          </p:cNvPr>
          <p:cNvSpPr txBox="1"/>
          <p:nvPr/>
        </p:nvSpPr>
        <p:spPr>
          <a:xfrm>
            <a:off x="4821365" y="3960079"/>
            <a:ext cx="2802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Hyperparameter for variance scheduling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89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D50428-8AB9-F7C4-0A5A-C8F16D8F4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2" y="2574604"/>
            <a:ext cx="7772400" cy="8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8DD11A-0A13-9E66-E6F9-E52B9FB046DB}"/>
              </a:ext>
            </a:extLst>
          </p:cNvPr>
          <p:cNvSpPr txBox="1"/>
          <p:nvPr/>
        </p:nvSpPr>
        <p:spPr>
          <a:xfrm>
            <a:off x="2384161" y="2140053"/>
            <a:ext cx="434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Forward Process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8C9E04E-6740-A303-3D89-55DCBE1C7446}"/>
              </a:ext>
            </a:extLst>
          </p:cNvPr>
          <p:cNvSpPr/>
          <p:nvPr/>
        </p:nvSpPr>
        <p:spPr>
          <a:xfrm>
            <a:off x="623995" y="2140053"/>
            <a:ext cx="7874105" cy="2424388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1F903-84E8-503B-E8D5-A63B0E88F053}"/>
              </a:ext>
            </a:extLst>
          </p:cNvPr>
          <p:cNvSpPr txBox="1"/>
          <p:nvPr/>
        </p:nvSpPr>
        <p:spPr>
          <a:xfrm>
            <a:off x="3907086" y="3767768"/>
            <a:ext cx="420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Formularization of forward process feature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7892C-F1A3-97F3-4D77-8F33BEA9C5EF}"/>
                  </a:ext>
                </a:extLst>
              </p:cNvPr>
              <p:cNvSpPr txBox="1"/>
              <p:nvPr/>
            </p:nvSpPr>
            <p:spPr>
              <a:xfrm>
                <a:off x="1022683" y="3627361"/>
                <a:ext cx="2802364" cy="669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type m:val="lin"/>
                          <m:ctrlPr>
                            <a:rPr kumimoji="1" lang="en-US" altLang="ko-Kore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b>
                            <m:sup>
                              <m:r>
                                <a:rPr kumimoji="1" lang="en-US" altLang="ko-Kore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: log SNR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27892C-F1A3-97F3-4D77-8F33BEA9C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83" y="3627361"/>
                <a:ext cx="2802364" cy="669735"/>
              </a:xfrm>
              <a:prstGeom prst="rect">
                <a:avLst/>
              </a:prstGeom>
              <a:blipFill>
                <a:blip r:embed="rId4"/>
                <a:stretch>
                  <a:fillRect t="-81481" b="-814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C20A51C-4699-2DBA-0993-1DDABFB63806}"/>
              </a:ext>
            </a:extLst>
          </p:cNvPr>
          <p:cNvSpPr/>
          <p:nvPr/>
        </p:nvSpPr>
        <p:spPr>
          <a:xfrm>
            <a:off x="3343750" y="3757431"/>
            <a:ext cx="563336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9283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DD11A-0A13-9E66-E6F9-E52B9FB046DB}"/>
              </a:ext>
            </a:extLst>
          </p:cNvPr>
          <p:cNvSpPr txBox="1"/>
          <p:nvPr/>
        </p:nvSpPr>
        <p:spPr>
          <a:xfrm>
            <a:off x="2384161" y="2140053"/>
            <a:ext cx="434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Forward Process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8C9E04E-6740-A303-3D89-55DCBE1C7446}"/>
              </a:ext>
            </a:extLst>
          </p:cNvPr>
          <p:cNvSpPr/>
          <p:nvPr/>
        </p:nvSpPr>
        <p:spPr>
          <a:xfrm>
            <a:off x="623995" y="2140052"/>
            <a:ext cx="7874105" cy="2656665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D2E86-09F0-BB39-D668-0B3EA474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2" y="2491293"/>
            <a:ext cx="7772400" cy="39304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3E7563A-0B2F-688B-BF8A-E786FD38D303}"/>
              </a:ext>
            </a:extLst>
          </p:cNvPr>
          <p:cNvGrpSpPr/>
          <p:nvPr/>
        </p:nvGrpSpPr>
        <p:grpSpPr>
          <a:xfrm>
            <a:off x="2451100" y="2908121"/>
            <a:ext cx="4209143" cy="393041"/>
            <a:chOff x="1724479" y="3811613"/>
            <a:chExt cx="4891314" cy="4445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6EC70E-2421-DE7B-AF0D-FE8718562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24479" y="3811614"/>
              <a:ext cx="1841500" cy="4445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6FF4A9-1F63-8B3F-D6A3-F13C20730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1293" y="3811613"/>
              <a:ext cx="2984500" cy="4445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8246D89-0768-8940-EDC7-662F28939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805" y="4015201"/>
            <a:ext cx="6094389" cy="386420"/>
          </a:xfrm>
          <a:prstGeom prst="rect">
            <a:avLst/>
          </a:prstGeom>
        </p:spPr>
      </p:pic>
      <p:sp>
        <p:nvSpPr>
          <p:cNvPr id="10" name="위쪽/아래쪽 화살표[U] 9">
            <a:extLst>
              <a:ext uri="{FF2B5EF4-FFF2-40B4-BE49-F238E27FC236}">
                <a16:creationId xmlns:a16="http://schemas.microsoft.com/office/drawing/2014/main" id="{00BDDF88-9BEC-C7F1-A766-4221FB4B7D94}"/>
              </a:ext>
            </a:extLst>
          </p:cNvPr>
          <p:cNvSpPr/>
          <p:nvPr/>
        </p:nvSpPr>
        <p:spPr>
          <a:xfrm>
            <a:off x="4438598" y="3372548"/>
            <a:ext cx="234147" cy="587576"/>
          </a:xfrm>
          <a:prstGeom prst="up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3648F3-C6D4-77B7-E8E0-E4C0CA287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128" y="3618965"/>
            <a:ext cx="1954893" cy="286082"/>
          </a:xfrm>
          <a:prstGeom prst="rect">
            <a:avLst/>
          </a:prstGeom>
        </p:spPr>
      </p:pic>
      <p:sp>
        <p:nvSpPr>
          <p:cNvPr id="12" name="굽은 화살표[B] 11">
            <a:extLst>
              <a:ext uri="{FF2B5EF4-FFF2-40B4-BE49-F238E27FC236}">
                <a16:creationId xmlns:a16="http://schemas.microsoft.com/office/drawing/2014/main" id="{49FA99D6-641B-B24F-5467-81A46FDBBEE8}"/>
              </a:ext>
            </a:extLst>
          </p:cNvPr>
          <p:cNvSpPr/>
          <p:nvPr/>
        </p:nvSpPr>
        <p:spPr>
          <a:xfrm rot="10800000">
            <a:off x="7666991" y="3905047"/>
            <a:ext cx="436847" cy="466297"/>
          </a:xfrm>
          <a:prstGeom prst="ben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BABA637D-549F-15EF-DB25-8926C608172A}"/>
              </a:ext>
            </a:extLst>
          </p:cNvPr>
          <p:cNvSpPr/>
          <p:nvPr/>
        </p:nvSpPr>
        <p:spPr>
          <a:xfrm rot="16200000">
            <a:off x="992781" y="3822931"/>
            <a:ext cx="436847" cy="466297"/>
          </a:xfrm>
          <a:prstGeom prst="ben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0CB9FF-0942-C68A-67B8-DA9861EE8EB0}"/>
              </a:ext>
            </a:extLst>
          </p:cNvPr>
          <p:cNvSpPr txBox="1"/>
          <p:nvPr/>
        </p:nvSpPr>
        <p:spPr>
          <a:xfrm>
            <a:off x="613243" y="3255330"/>
            <a:ext cx="1004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Final</a:t>
            </a:r>
          </a:p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Sample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972A7-A3FB-BC09-DA6B-E61A8C6157A3}"/>
              </a:ext>
            </a:extLst>
          </p:cNvPr>
          <p:cNvSpPr txBox="1"/>
          <p:nvPr/>
        </p:nvSpPr>
        <p:spPr>
          <a:xfrm>
            <a:off x="2400488" y="4485801"/>
            <a:ext cx="434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Reverse Process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593003-2B33-EA20-9868-4F76CC80F329}"/>
              </a:ext>
            </a:extLst>
          </p:cNvPr>
          <p:cNvSpPr/>
          <p:nvPr/>
        </p:nvSpPr>
        <p:spPr>
          <a:xfrm>
            <a:off x="1518650" y="4014828"/>
            <a:ext cx="6106698" cy="428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525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C28758-9964-8194-D496-F608067BB6D0}"/>
              </a:ext>
            </a:extLst>
          </p:cNvPr>
          <p:cNvGrpSpPr/>
          <p:nvPr/>
        </p:nvGrpSpPr>
        <p:grpSpPr>
          <a:xfrm>
            <a:off x="2427893" y="1515997"/>
            <a:ext cx="6106698" cy="428136"/>
            <a:chOff x="1518650" y="4014828"/>
            <a:chExt cx="6106698" cy="42813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246D89-0768-8940-EDC7-662F2893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805" y="4015201"/>
              <a:ext cx="6094389" cy="38642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6593003-2B33-EA20-9868-4F76CC80F329}"/>
                </a:ext>
              </a:extLst>
            </p:cNvPr>
            <p:cNvSpPr/>
            <p:nvPr/>
          </p:nvSpPr>
          <p:spPr>
            <a:xfrm>
              <a:off x="1518650" y="4014828"/>
              <a:ext cx="6106698" cy="428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25FF73D-D193-8BA2-D08A-D30FC42F3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68" b="-10796"/>
          <a:stretch/>
        </p:blipFill>
        <p:spPr>
          <a:xfrm>
            <a:off x="2049235" y="3914532"/>
            <a:ext cx="2165451" cy="4281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419929-AB87-8841-E944-CAE407FC3DCE}"/>
              </a:ext>
            </a:extLst>
          </p:cNvPr>
          <p:cNvSpPr txBox="1"/>
          <p:nvPr/>
        </p:nvSpPr>
        <p:spPr>
          <a:xfrm>
            <a:off x="4214686" y="3914532"/>
            <a:ext cx="332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R" sz="1800" b="1" dirty="0">
                <a:latin typeface="Proxima Nova" panose="02000506030000020004" pitchFamily="2" charset="0"/>
              </a:rPr>
              <a:t>:</a:t>
            </a:r>
            <a:r>
              <a:rPr kumimoji="1" lang="ko-KR" altLang="en-US" sz="1800" b="1" dirty="0">
                <a:latin typeface="Proxima Nova" panose="02000506030000020004" pitchFamily="2" charset="0"/>
              </a:rPr>
              <a:t> </a:t>
            </a:r>
            <a:r>
              <a:rPr kumimoji="1" lang="en-US" altLang="ko-KR" sz="1800" b="1" dirty="0">
                <a:latin typeface="Proxima Nova" panose="02000506030000020004" pitchFamily="2" charset="0"/>
              </a:rPr>
              <a:t>log-space linear interpolation</a:t>
            </a:r>
            <a:endParaRPr kumimoji="1" lang="en-US" altLang="ko-Kore-KR" sz="1800" dirty="0">
              <a:latin typeface="Proxima Nova" panose="02000506030000020004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1F362559-8255-945E-D32A-E654DC931A84}"/>
              </a:ext>
            </a:extLst>
          </p:cNvPr>
          <p:cNvSpPr/>
          <p:nvPr/>
        </p:nvSpPr>
        <p:spPr>
          <a:xfrm>
            <a:off x="771604" y="4463983"/>
            <a:ext cx="563336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7B656502-5159-FAEC-F6EA-9FCD14ED2DF1}"/>
                  </a:ext>
                </a:extLst>
              </p:cNvPr>
              <p:cNvSpPr/>
              <p:nvPr/>
            </p:nvSpPr>
            <p:spPr>
              <a:xfrm>
                <a:off x="1528950" y="4400488"/>
                <a:ext cx="6943508" cy="49478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ko-Kore-KR" altLang="en-US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𝜐</m:t>
                    </m:r>
                  </m:oMath>
                </a14:m>
                <a:r>
                  <a:rPr kumimoji="1" lang="en-US" altLang="ko-Kore-KR" sz="18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8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constant hyperparameter </a:t>
                </a:r>
                <a:r>
                  <a:rPr kumimoji="1" lang="en-US" altLang="ko-Kore-KR" sz="18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controlling posterior variance</a:t>
                </a:r>
                <a:endParaRPr kumimoji="1" lang="ko-Kore-KR" altLang="en-US" sz="18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7B656502-5159-FAEC-F6EA-9FCD14ED2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50" y="4400488"/>
                <a:ext cx="6943508" cy="494781"/>
              </a:xfrm>
              <a:prstGeom prst="round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D1A6BB-520F-B589-6E13-5BD445E14A3C}"/>
                  </a:ext>
                </a:extLst>
              </p:cNvPr>
              <p:cNvSpPr txBox="1"/>
              <p:nvPr/>
            </p:nvSpPr>
            <p:spPr>
              <a:xfrm>
                <a:off x="2181071" y="3604486"/>
                <a:ext cx="754950" cy="317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D1A6BB-520F-B589-6E13-5BD445E14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071" y="3604486"/>
                <a:ext cx="754950" cy="317459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47D534-AD79-6343-13E4-ED5C1B5F38C2}"/>
                  </a:ext>
                </a:extLst>
              </p:cNvPr>
              <p:cNvSpPr txBox="1"/>
              <p:nvPr/>
            </p:nvSpPr>
            <p:spPr>
              <a:xfrm>
                <a:off x="3197878" y="3602138"/>
                <a:ext cx="754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47D534-AD79-6343-13E4-ED5C1B5F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78" y="3602138"/>
                <a:ext cx="754950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3046E79F-8956-7200-ADCE-E2BABF7ED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235" y="2237223"/>
            <a:ext cx="5045529" cy="1242290"/>
          </a:xfrm>
          <a:prstGeom prst="rect">
            <a:avLst/>
          </a:prstGeom>
        </p:spPr>
      </p:pic>
      <p:sp>
        <p:nvSpPr>
          <p:cNvPr id="26" name="아래쪽 화살표[D] 25">
            <a:extLst>
              <a:ext uri="{FF2B5EF4-FFF2-40B4-BE49-F238E27FC236}">
                <a16:creationId xmlns:a16="http://schemas.microsoft.com/office/drawing/2014/main" id="{BFEF7B78-32FE-945C-09F5-203480130C25}"/>
              </a:ext>
            </a:extLst>
          </p:cNvPr>
          <p:cNvSpPr/>
          <p:nvPr/>
        </p:nvSpPr>
        <p:spPr>
          <a:xfrm>
            <a:off x="4432936" y="3562093"/>
            <a:ext cx="278126" cy="33846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EB8692-1357-AD02-F520-7F8EF43AB195}"/>
              </a:ext>
            </a:extLst>
          </p:cNvPr>
          <p:cNvSpPr txBox="1"/>
          <p:nvPr/>
        </p:nvSpPr>
        <p:spPr>
          <a:xfrm>
            <a:off x="4017786" y="2024240"/>
            <a:ext cx="95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Proxima Nova" panose="02000506030000020004" pitchFamily="2" charset="0"/>
              </a:rPr>
              <a:t>DDPM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10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D03A2F23-C622-3B3E-8FA8-405C4E594B0A}"/>
              </a:ext>
            </a:extLst>
          </p:cNvPr>
          <p:cNvSpPr/>
          <p:nvPr/>
        </p:nvSpPr>
        <p:spPr>
          <a:xfrm>
            <a:off x="4355645" y="2590110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6F301-7AB4-3CC1-8115-32AD4BB0A6BE}"/>
              </a:ext>
            </a:extLst>
          </p:cNvPr>
          <p:cNvSpPr/>
          <p:nvPr/>
        </p:nvSpPr>
        <p:spPr>
          <a:xfrm>
            <a:off x="295371" y="2126121"/>
            <a:ext cx="2668266" cy="48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965BA-248D-804C-2729-F1391EF2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5" y="2156867"/>
            <a:ext cx="2590800" cy="419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/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dirty="0">
                    <a:latin typeface="Proxima Nova" panose="0200050603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500" dirty="0">
                    <a:latin typeface="Proxima Nova" panose="02000506030000020004" pitchFamily="2" charset="0"/>
                  </a:rPr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kumimoji="1" lang="ko-Kore-KR" altLang="en-US" sz="15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blipFill>
                <a:blip r:embed="rId4"/>
                <a:stretch>
                  <a:fillRect l="-1036" t="-7692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1FE62CB-27D4-5939-296F-C6D2B4490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45" y="2258215"/>
            <a:ext cx="3151414" cy="226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C89C9D1D-1933-FE4D-F1DE-DED5FE9189EA}"/>
                  </a:ext>
                </a:extLst>
              </p:cNvPr>
              <p:cNvSpPr/>
              <p:nvPr/>
            </p:nvSpPr>
            <p:spPr>
              <a:xfrm>
                <a:off x="2361506" y="3056707"/>
                <a:ext cx="4325236" cy="4379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7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Denoising score matching </a:t>
                </a:r>
                <a:r>
                  <a:rPr kumimoji="1" lang="en-US" altLang="ko-Kore-KR" sz="17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kumimoji="1" lang="en-US" altLang="ko-Kore-KR" sz="17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kumimoji="1" lang="en-US" altLang="ko-Kore-KR" sz="17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(noise)</a:t>
                </a:r>
                <a:endParaRPr kumimoji="1" lang="ko-Kore-KR" altLang="en-US" sz="17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C89C9D1D-1933-FE4D-F1DE-DED5FE9189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06" y="3056707"/>
                <a:ext cx="4325236" cy="437904"/>
              </a:xfrm>
              <a:prstGeom prst="roundRect">
                <a:avLst/>
              </a:prstGeom>
              <a:blipFill>
                <a:blip r:embed="rId6"/>
                <a:stretch>
                  <a:fillRect b="-81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9BA80A3B-3360-CACC-9CA8-D9DD0F616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48" y="3650744"/>
            <a:ext cx="7772400" cy="6113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CEBA40-F9B9-2F35-4002-C45517AC92CB}"/>
              </a:ext>
            </a:extLst>
          </p:cNvPr>
          <p:cNvSpPr/>
          <p:nvPr/>
        </p:nvSpPr>
        <p:spPr>
          <a:xfrm>
            <a:off x="3427735" y="3613006"/>
            <a:ext cx="5003632" cy="703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A8B34-B12C-B0DE-8442-74B4FDCDEF29}"/>
              </a:ext>
            </a:extLst>
          </p:cNvPr>
          <p:cNvSpPr txBox="1"/>
          <p:nvPr/>
        </p:nvSpPr>
        <p:spPr>
          <a:xfrm>
            <a:off x="2040534" y="4470888"/>
            <a:ext cx="1451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Proxima Nova" panose="02000506030000020004" pitchFamily="2" charset="0"/>
              </a:rPr>
              <a:t>With this resemblance…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A9298F9-B964-D6CB-B6E9-7FFA233FEEA2}"/>
              </a:ext>
            </a:extLst>
          </p:cNvPr>
          <p:cNvSpPr/>
          <p:nvPr/>
        </p:nvSpPr>
        <p:spPr>
          <a:xfrm>
            <a:off x="3427735" y="4523271"/>
            <a:ext cx="563336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7EC0ADC-2EF5-531E-068A-AB9947669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789" y="4501879"/>
            <a:ext cx="35560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0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6F301-7AB4-3CC1-8115-32AD4BB0A6BE}"/>
              </a:ext>
            </a:extLst>
          </p:cNvPr>
          <p:cNvSpPr/>
          <p:nvPr/>
        </p:nvSpPr>
        <p:spPr>
          <a:xfrm>
            <a:off x="6352892" y="2241887"/>
            <a:ext cx="2203279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965BA-248D-804C-2729-F1391EF2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5" y="2156867"/>
            <a:ext cx="2590800" cy="419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/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dirty="0">
                    <a:latin typeface="Proxima Nova" panose="0200050603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500" dirty="0">
                    <a:latin typeface="Proxima Nova" panose="02000506030000020004" pitchFamily="2" charset="0"/>
                  </a:rPr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kumimoji="1" lang="ko-Kore-KR" altLang="en-US" sz="15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blipFill>
                <a:blip r:embed="rId4"/>
                <a:stretch>
                  <a:fillRect l="-1036" t="-7692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1FE62CB-27D4-5939-296F-C6D2B4490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45" y="2258215"/>
            <a:ext cx="3151414" cy="2269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2ADB2B-4CD8-3B7A-A69A-1C0DB345E4A1}"/>
                  </a:ext>
                </a:extLst>
              </p:cNvPr>
              <p:cNvSpPr txBox="1"/>
              <p:nvPr/>
            </p:nvSpPr>
            <p:spPr>
              <a:xfrm>
                <a:off x="1082040" y="2981358"/>
                <a:ext cx="32575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kumimoji="1" lang="en-US" altLang="ko-Kore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r>
                        <m:rPr>
                          <m:sty m:val="p"/>
                        </m:rPr>
                        <a:rPr kumimoji="1" lang="en-US" altLang="ko-Kore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𝑎𝑢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ko-Kore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20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2ADB2B-4CD8-3B7A-A69A-1C0DB345E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" y="2981358"/>
                <a:ext cx="3257546" cy="400110"/>
              </a:xfrm>
              <a:prstGeom prst="rect">
                <a:avLst/>
              </a:prstGeom>
              <a:blipFill>
                <a:blip r:embed="rId6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CB5B1C-1A0C-1B06-2D1A-F88B8959A509}"/>
                  </a:ext>
                </a:extLst>
              </p:cNvPr>
              <p:cNvSpPr txBox="1"/>
              <p:nvPr/>
            </p:nvSpPr>
            <p:spPr>
              <a:xfrm>
                <a:off x="1082040" y="3402447"/>
                <a:ext cx="3257546" cy="373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CB5B1C-1A0C-1B06-2D1A-F88B8959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" y="3402447"/>
                <a:ext cx="3257546" cy="373628"/>
              </a:xfrm>
              <a:prstGeom prst="rect">
                <a:avLst/>
              </a:prstGeom>
              <a:blipFill>
                <a:blip r:embed="rId7"/>
                <a:stretch>
                  <a:fillRect t="-67742" b="-870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8B7DB0-E3AA-C7EC-A5A1-CBB27B4C3892}"/>
                  </a:ext>
                </a:extLst>
              </p:cNvPr>
              <p:cNvSpPr txBox="1"/>
              <p:nvPr/>
            </p:nvSpPr>
            <p:spPr>
              <a:xfrm>
                <a:off x="1082040" y="3712492"/>
                <a:ext cx="3257546" cy="373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6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ore-KR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ore-KR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kumimoji="1" lang="en-US" altLang="ko-Kore-KR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8B7DB0-E3AA-C7EC-A5A1-CBB27B4C3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" y="3712492"/>
                <a:ext cx="3257546" cy="373628"/>
              </a:xfrm>
              <a:prstGeom prst="rect">
                <a:avLst/>
              </a:prstGeom>
              <a:blipFill>
                <a:blip r:embed="rId8"/>
                <a:stretch>
                  <a:fillRect t="-70000" b="-9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C9F26779-6D6B-35BD-50D2-9F833FA65221}"/>
              </a:ext>
            </a:extLst>
          </p:cNvPr>
          <p:cNvSpPr/>
          <p:nvPr/>
        </p:nvSpPr>
        <p:spPr>
          <a:xfrm>
            <a:off x="1366146" y="3031580"/>
            <a:ext cx="2581558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A45F44-BF7E-2B29-A2C7-EFAE9190291B}"/>
              </a:ext>
            </a:extLst>
          </p:cNvPr>
          <p:cNvSpPr/>
          <p:nvPr/>
        </p:nvSpPr>
        <p:spPr>
          <a:xfrm>
            <a:off x="1028151" y="2880407"/>
            <a:ext cx="3257547" cy="1525807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4B8AA-9CEE-FD83-D1DB-D905C65909A2}"/>
                  </a:ext>
                </a:extLst>
              </p:cNvPr>
              <p:cNvSpPr txBox="1"/>
              <p:nvPr/>
            </p:nvSpPr>
            <p:spPr>
              <a:xfrm>
                <a:off x="1082040" y="4013837"/>
                <a:ext cx="32575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F4B8AA-9CEE-FD83-D1DB-D905C659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" y="4013837"/>
                <a:ext cx="3257546" cy="338554"/>
              </a:xfrm>
              <a:prstGeom prst="rect">
                <a:avLst/>
              </a:prstGeom>
              <a:blipFill>
                <a:blip r:embed="rId9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D934FD7-34B3-5A77-FC1A-6202CB90DCBB}"/>
              </a:ext>
            </a:extLst>
          </p:cNvPr>
          <p:cNvSpPr/>
          <p:nvPr/>
        </p:nvSpPr>
        <p:spPr>
          <a:xfrm>
            <a:off x="1646694" y="4578457"/>
            <a:ext cx="412217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CE8CEC-700E-342B-F12C-2753B971165E}"/>
                  </a:ext>
                </a:extLst>
              </p:cNvPr>
              <p:cNvSpPr txBox="1"/>
              <p:nvPr/>
            </p:nvSpPr>
            <p:spPr>
              <a:xfrm>
                <a:off x="1984920" y="4511962"/>
                <a:ext cx="1451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Sample </a:t>
                </a:r>
                <a14:m>
                  <m:oMath xmlns:m="http://schemas.openxmlformats.org/officeDocument/2006/math"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CE8CEC-700E-342B-F12C-2753B9711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920" y="4511962"/>
                <a:ext cx="1451786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래픽 21">
            <a:extLst>
              <a:ext uri="{FF2B5EF4-FFF2-40B4-BE49-F238E27FC236}">
                <a16:creationId xmlns:a16="http://schemas.microsoft.com/office/drawing/2014/main" id="{BB85EF02-040F-9C20-60CB-831ECCEB04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84818" y="2853248"/>
            <a:ext cx="2457174" cy="184288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4334DE-794E-7552-0532-6C6C3DDB1980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https://en.wikipedia.org/wiki/Hyperbolic_secant_distribution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D8F4BC-9F50-4173-D95D-C8102B7FCA3D}"/>
              </a:ext>
            </a:extLst>
          </p:cNvPr>
          <p:cNvSpPr txBox="1"/>
          <p:nvPr/>
        </p:nvSpPr>
        <p:spPr>
          <a:xfrm>
            <a:off x="5594996" y="4573517"/>
            <a:ext cx="268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Hyperbolic secant distribution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79BEAA7-4832-9620-5C26-94C142F6FCFA}"/>
              </a:ext>
            </a:extLst>
          </p:cNvPr>
          <p:cNvCxnSpPr>
            <a:stCxn id="6" idx="3"/>
          </p:cNvCxnSpPr>
          <p:nvPr/>
        </p:nvCxnSpPr>
        <p:spPr>
          <a:xfrm flipV="1">
            <a:off x="3947704" y="3192236"/>
            <a:ext cx="1840775" cy="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B1ED34DF-225D-DB1D-B598-3C71AEB58CB1}"/>
              </a:ext>
            </a:extLst>
          </p:cNvPr>
          <p:cNvCxnSpPr>
            <a:cxnSpLocks/>
          </p:cNvCxnSpPr>
          <p:nvPr/>
        </p:nvCxnSpPr>
        <p:spPr>
          <a:xfrm>
            <a:off x="6964136" y="2880407"/>
            <a:ext cx="0" cy="16152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3E4DCFC-6AB5-6C7C-758F-E9EB56FFED76}"/>
              </a:ext>
            </a:extLst>
          </p:cNvPr>
          <p:cNvCxnSpPr>
            <a:cxnSpLocks/>
          </p:cNvCxnSpPr>
          <p:nvPr/>
        </p:nvCxnSpPr>
        <p:spPr>
          <a:xfrm>
            <a:off x="7157358" y="2880407"/>
            <a:ext cx="0" cy="1615227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D399A8-883B-BC7C-8169-C932151F1201}"/>
                  </a:ext>
                </a:extLst>
              </p:cNvPr>
              <p:cNvSpPr txBox="1"/>
              <p:nvPr/>
            </p:nvSpPr>
            <p:spPr>
              <a:xfrm>
                <a:off x="5964048" y="2916919"/>
                <a:ext cx="57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2D399A8-883B-BC7C-8169-C932151F1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48" y="2916919"/>
                <a:ext cx="570694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02C64-1934-EBB2-0173-EF7D62F2BA85}"/>
                  </a:ext>
                </a:extLst>
              </p:cNvPr>
              <p:cNvSpPr txBox="1"/>
              <p:nvPr/>
            </p:nvSpPr>
            <p:spPr>
              <a:xfrm>
                <a:off x="7070217" y="2613075"/>
                <a:ext cx="6302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D02C64-1934-EBB2-0173-EF7D62F2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17" y="2613075"/>
                <a:ext cx="63029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642D1DE-55D7-3238-01B1-0BF2231E7A6A}"/>
              </a:ext>
            </a:extLst>
          </p:cNvPr>
          <p:cNvCxnSpPr>
            <a:cxnSpLocks/>
          </p:cNvCxnSpPr>
          <p:nvPr/>
        </p:nvCxnSpPr>
        <p:spPr>
          <a:xfrm>
            <a:off x="6017079" y="3184072"/>
            <a:ext cx="947057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97CBC10A-295D-681B-F8CB-A6C6D43B62D2}"/>
              </a:ext>
            </a:extLst>
          </p:cNvPr>
          <p:cNvCxnSpPr>
            <a:cxnSpLocks/>
          </p:cNvCxnSpPr>
          <p:nvPr/>
        </p:nvCxnSpPr>
        <p:spPr>
          <a:xfrm>
            <a:off x="6017079" y="3970295"/>
            <a:ext cx="114027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8143B8-82BE-8F08-2C6A-FDAEB38E59D3}"/>
                  </a:ext>
                </a:extLst>
              </p:cNvPr>
              <p:cNvSpPr txBox="1"/>
              <p:nvPr/>
            </p:nvSpPr>
            <p:spPr>
              <a:xfrm>
                <a:off x="5962141" y="3688643"/>
                <a:ext cx="57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B8143B8-82BE-8F08-2C6A-FDAEB38E5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141" y="3688643"/>
                <a:ext cx="57069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F8240E-135E-77A5-D0F5-33E16805D49B}"/>
                  </a:ext>
                </a:extLst>
              </p:cNvPr>
              <p:cNvSpPr txBox="1"/>
              <p:nvPr/>
            </p:nvSpPr>
            <p:spPr>
              <a:xfrm>
                <a:off x="6490607" y="2618648"/>
                <a:ext cx="6302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F8240E-135E-77A5-D0F5-33E16805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607" y="2618648"/>
                <a:ext cx="630299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197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6F301-7AB4-3CC1-8115-32AD4BB0A6BE}"/>
              </a:ext>
            </a:extLst>
          </p:cNvPr>
          <p:cNvSpPr/>
          <p:nvPr/>
        </p:nvSpPr>
        <p:spPr>
          <a:xfrm>
            <a:off x="6352892" y="2241887"/>
            <a:ext cx="2203279" cy="323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965BA-248D-804C-2729-F1391EF20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15" y="2156867"/>
            <a:ext cx="2590800" cy="419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/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dirty="0">
                    <a:latin typeface="Proxima Nova" panose="0200050603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ko-Kore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500" dirty="0">
                    <a:latin typeface="Proxima Nova" panose="02000506030000020004" pitchFamily="2" charset="0"/>
                  </a:rPr>
                  <a:t>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1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kumimoji="1" lang="en-US" altLang="ko-Kore-KR" sz="15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5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kumimoji="1" lang="ko-Kore-KR" altLang="en-US" sz="15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34D819-520B-6597-D56E-83191C86E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937" y="2223491"/>
                <a:ext cx="2447924" cy="323165"/>
              </a:xfrm>
              <a:prstGeom prst="rect">
                <a:avLst/>
              </a:prstGeom>
              <a:blipFill>
                <a:blip r:embed="rId4"/>
                <a:stretch>
                  <a:fillRect l="-1036" t="-7692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31FE62CB-27D4-5939-296F-C6D2B4490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45" y="2258215"/>
            <a:ext cx="3151414" cy="2269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4334DE-794E-7552-0532-6C6C3DDB1980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https://en.wikipedia.org/wiki/Hyperbolic_secant_distribution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3F3E6F-698A-0C5B-F78F-034260321ED7}"/>
              </a:ext>
            </a:extLst>
          </p:cNvPr>
          <p:cNvGrpSpPr/>
          <p:nvPr/>
        </p:nvGrpSpPr>
        <p:grpSpPr>
          <a:xfrm>
            <a:off x="121204" y="2922725"/>
            <a:ext cx="2132976" cy="1652482"/>
            <a:chOff x="235500" y="2903505"/>
            <a:chExt cx="2132976" cy="165248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F50C988-1139-E420-7A0C-22FB5ED05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015" y="2903505"/>
              <a:ext cx="2036461" cy="165248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76EAF5-BA2B-DA50-8DE9-71177518E332}"/>
                </a:ext>
              </a:extLst>
            </p:cNvPr>
            <p:cNvSpPr/>
            <p:nvPr/>
          </p:nvSpPr>
          <p:spPr>
            <a:xfrm>
              <a:off x="235500" y="3257550"/>
              <a:ext cx="197207" cy="130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B73BC9-8A3D-4681-D4D5-AA5CDDA5A772}"/>
              </a:ext>
            </a:extLst>
          </p:cNvPr>
          <p:cNvSpPr/>
          <p:nvPr/>
        </p:nvSpPr>
        <p:spPr>
          <a:xfrm>
            <a:off x="1271991" y="3320824"/>
            <a:ext cx="197208" cy="684093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0A0D313-5857-1628-8028-927A31AC4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568" y="2748582"/>
            <a:ext cx="3151415" cy="211804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EB721DF-40CA-D6FD-9C2C-2A6C68E4372A}"/>
              </a:ext>
            </a:extLst>
          </p:cNvPr>
          <p:cNvCxnSpPr>
            <a:cxnSpLocks/>
          </p:cNvCxnSpPr>
          <p:nvPr/>
        </p:nvCxnSpPr>
        <p:spPr>
          <a:xfrm flipV="1">
            <a:off x="1469199" y="3028723"/>
            <a:ext cx="2000622" cy="314197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9A0543-34D3-5341-AE16-12BC0EB4ED0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54532" y="2565052"/>
            <a:ext cx="0" cy="228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D7C0571-374E-B026-FE49-8B53E08F68AC}"/>
              </a:ext>
            </a:extLst>
          </p:cNvPr>
          <p:cNvSpPr/>
          <p:nvPr/>
        </p:nvSpPr>
        <p:spPr>
          <a:xfrm>
            <a:off x="5957860" y="2793777"/>
            <a:ext cx="3006529" cy="685070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Weighted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variational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lower bound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8C1A36E-DACF-4675-DD37-D3E8EB91B7DB}"/>
              </a:ext>
            </a:extLst>
          </p:cNvPr>
          <p:cNvSpPr/>
          <p:nvPr/>
        </p:nvSpPr>
        <p:spPr>
          <a:xfrm>
            <a:off x="5957861" y="3927550"/>
            <a:ext cx="3006529" cy="685070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More sophisticated variance scheduling</a:t>
            </a:r>
          </a:p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Improve sample quality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8" name="아래쪽 화살표[D] 37">
            <a:extLst>
              <a:ext uri="{FF2B5EF4-FFF2-40B4-BE49-F238E27FC236}">
                <a16:creationId xmlns:a16="http://schemas.microsoft.com/office/drawing/2014/main" id="{9BCDAD27-A485-0B05-FD88-20175E1AC424}"/>
              </a:ext>
            </a:extLst>
          </p:cNvPr>
          <p:cNvSpPr/>
          <p:nvPr/>
        </p:nvSpPr>
        <p:spPr>
          <a:xfrm>
            <a:off x="7290058" y="3575167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45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3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Background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Guidance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Sampling Procedure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74B365-B6E3-A5C7-DE8F-CD6FF568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077269"/>
            <a:ext cx="3556000" cy="368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C18AD1-8BBB-083E-F9D9-11CE98A18602}"/>
              </a:ext>
            </a:extLst>
          </p:cNvPr>
          <p:cNvSpPr/>
          <p:nvPr/>
        </p:nvSpPr>
        <p:spPr>
          <a:xfrm>
            <a:off x="2769506" y="2038683"/>
            <a:ext cx="3617686" cy="4432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90F3E-2833-22A2-220E-94C69156B5FE}"/>
              </a:ext>
            </a:extLst>
          </p:cNvPr>
          <p:cNvSpPr txBox="1"/>
          <p:nvPr/>
        </p:nvSpPr>
        <p:spPr>
          <a:xfrm>
            <a:off x="3846107" y="2463735"/>
            <a:ext cx="145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24F77A6-7888-EB2C-819D-3666F936E369}"/>
                  </a:ext>
                </a:extLst>
              </p:cNvPr>
              <p:cNvSpPr/>
              <p:nvPr/>
            </p:nvSpPr>
            <p:spPr>
              <a:xfrm>
                <a:off x="1138285" y="2831042"/>
                <a:ext cx="6867429" cy="661376"/>
              </a:xfrm>
              <a:prstGeom prst="roundRect">
                <a:avLst>
                  <a:gd name="adj" fmla="val 10039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20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Learned noise</a:t>
                </a:r>
                <a:r>
                  <a:rPr kumimoji="1" lang="en-US" altLang="ko-Kore-KR" sz="20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kumimoji="1" lang="en-US" altLang="ko-Kore-KR" sz="20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2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sub>
                    </m:sSub>
                    <m:r>
                      <m:rPr>
                        <m:sty m:val="p"/>
                      </m:rPr>
                      <a:rPr kumimoji="1" lang="en-US" altLang="ko-Kore-KR" sz="2000" b="0" i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kumimoji="1" lang="en-US" altLang="ko-Kore-KR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kumimoji="1" lang="en-US" altLang="ko-Kore-KR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0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ore-KR" sz="20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kumimoji="1" lang="en-US" altLang="ko-Kore-KR" sz="2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20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24F77A6-7888-EB2C-819D-3666F936E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285" y="2831042"/>
                <a:ext cx="6867429" cy="661376"/>
              </a:xfrm>
              <a:prstGeom prst="roundRect">
                <a:avLst>
                  <a:gd name="adj" fmla="val 1003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DDCB040-19B2-22E2-3FBD-83DA83F0ED14}"/>
              </a:ext>
            </a:extLst>
          </p:cNvPr>
          <p:cNvSpPr/>
          <p:nvPr/>
        </p:nvSpPr>
        <p:spPr>
          <a:xfrm>
            <a:off x="1144634" y="4038996"/>
            <a:ext cx="6867429" cy="782627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Correlation</a:t>
            </a:r>
            <a:r>
              <a:rPr kumimoji="1" lang="en-US" altLang="ko-Kore-KR" sz="18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between </a:t>
            </a:r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 from learned diffusion model</a:t>
            </a:r>
          </a:p>
          <a:p>
            <a:pPr algn="ctr"/>
            <a:r>
              <a:rPr kumimoji="1" lang="en-US" altLang="ko-Kore-KR" sz="18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and </a:t>
            </a:r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 with Langevin Dynamics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91D34BA0-F146-DBFF-D3D1-D9F0580974FB}"/>
              </a:ext>
            </a:extLst>
          </p:cNvPr>
          <p:cNvSpPr/>
          <p:nvPr/>
        </p:nvSpPr>
        <p:spPr>
          <a:xfrm>
            <a:off x="4407283" y="3648779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301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03536" y="222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2EFA9546-4E1F-0522-07BB-02086B7CC1DF}"/>
              </a:ext>
            </a:extLst>
          </p:cNvPr>
          <p:cNvSpPr/>
          <p:nvPr/>
        </p:nvSpPr>
        <p:spPr>
          <a:xfrm>
            <a:off x="1138285" y="2078431"/>
            <a:ext cx="6867429" cy="661376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Truncation-like effect </a:t>
            </a:r>
            <a:r>
              <a:rPr kumimoji="1" lang="en-US" altLang="ko-KR" sz="2000" dirty="0">
                <a:solidFill>
                  <a:schemeClr val="tx1"/>
                </a:solidFill>
                <a:latin typeface="Proxima Nova" panose="02000506030000020004" pitchFamily="2" charset="0"/>
              </a:rPr>
              <a:t>in diffusion models</a:t>
            </a:r>
            <a:endParaRPr kumimoji="1" lang="en-US" altLang="ko-Kore-K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32088B6-7629-1823-E2AB-482A5327A0E7}"/>
              </a:ext>
            </a:extLst>
          </p:cNvPr>
          <p:cNvSpPr/>
          <p:nvPr/>
        </p:nvSpPr>
        <p:spPr>
          <a:xfrm>
            <a:off x="1147560" y="3014485"/>
            <a:ext cx="6867429" cy="661376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Conditional generative modeling</a:t>
            </a:r>
            <a:endParaRPr kumimoji="1" lang="en-US" altLang="ko-Kore-K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F8AD607-77C4-4C0E-B712-E58743F0094B}"/>
              </a:ext>
            </a:extLst>
          </p:cNvPr>
          <p:cNvSpPr/>
          <p:nvPr/>
        </p:nvSpPr>
        <p:spPr>
          <a:xfrm>
            <a:off x="1138284" y="3982603"/>
            <a:ext cx="6867429" cy="661376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Conditions have impacts during training and sampling</a:t>
            </a:r>
            <a:endParaRPr kumimoji="1" lang="en-US" altLang="ko-Kore-KR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4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94206F-BB39-82EC-857E-C6A7DF55C32E}"/>
              </a:ext>
            </a:extLst>
          </p:cNvPr>
          <p:cNvGrpSpPr/>
          <p:nvPr/>
        </p:nvGrpSpPr>
        <p:grpSpPr>
          <a:xfrm>
            <a:off x="2393949" y="2198271"/>
            <a:ext cx="4203700" cy="389164"/>
            <a:chOff x="2470150" y="2173778"/>
            <a:chExt cx="4203700" cy="3891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F09F5D8-5E42-61AF-0DAC-E3829D6F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0150" y="2181942"/>
              <a:ext cx="4203700" cy="381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AC7D0C-0655-D2C7-3F7B-D0E24138A40D}"/>
                </a:ext>
              </a:extLst>
            </p:cNvPr>
            <p:cNvSpPr/>
            <p:nvPr/>
          </p:nvSpPr>
          <p:spPr>
            <a:xfrm>
              <a:off x="4327071" y="2173778"/>
              <a:ext cx="234677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A8B8391-6EB7-1DA1-7F8E-489C18C98F74}"/>
              </a:ext>
            </a:extLst>
          </p:cNvPr>
          <p:cNvSpPr txBox="1"/>
          <p:nvPr/>
        </p:nvSpPr>
        <p:spPr>
          <a:xfrm>
            <a:off x="2076757" y="2562943"/>
            <a:ext cx="483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Diffusion Score during conditional generative modeling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5B56FE87-FE2B-EDA8-C436-AEE4FD674849}"/>
              </a:ext>
            </a:extLst>
          </p:cNvPr>
          <p:cNvSpPr/>
          <p:nvPr/>
        </p:nvSpPr>
        <p:spPr>
          <a:xfrm>
            <a:off x="4400934" y="2974393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5BBE02-F489-7B3D-AE0E-065652612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1" y="3368596"/>
            <a:ext cx="8874237" cy="3077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EC72BDB-6918-1EEE-AAE8-2A76EC000BD6}"/>
              </a:ext>
            </a:extLst>
          </p:cNvPr>
          <p:cNvSpPr/>
          <p:nvPr/>
        </p:nvSpPr>
        <p:spPr>
          <a:xfrm>
            <a:off x="7690757" y="3321168"/>
            <a:ext cx="1243692" cy="393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E0A38-A775-7547-417E-5FE9916BDF75}"/>
              </a:ext>
            </a:extLst>
          </p:cNvPr>
          <p:cNvSpPr txBox="1"/>
          <p:nvPr/>
        </p:nvSpPr>
        <p:spPr>
          <a:xfrm>
            <a:off x="7843310" y="3691992"/>
            <a:ext cx="938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classifier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D776E5-A682-42BE-346F-AD06ED4F54E8}"/>
              </a:ext>
            </a:extLst>
          </p:cNvPr>
          <p:cNvSpPr/>
          <p:nvPr/>
        </p:nvSpPr>
        <p:spPr>
          <a:xfrm>
            <a:off x="5067300" y="3239202"/>
            <a:ext cx="3953858" cy="76056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04A74A8F-1C74-C127-CF01-1C14B2A4E766}"/>
              </a:ext>
            </a:extLst>
          </p:cNvPr>
          <p:cNvSpPr/>
          <p:nvPr/>
        </p:nvSpPr>
        <p:spPr>
          <a:xfrm>
            <a:off x="4400934" y="3815524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9762A-8764-930A-B09F-60262953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49" y="4234819"/>
            <a:ext cx="3898900" cy="381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ADD2E9-ED1D-17D8-1BAE-76AE32E8EAAD}"/>
              </a:ext>
            </a:extLst>
          </p:cNvPr>
          <p:cNvSpPr/>
          <p:nvPr/>
        </p:nvSpPr>
        <p:spPr>
          <a:xfrm>
            <a:off x="2595070" y="4172350"/>
            <a:ext cx="3953858" cy="49086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A2A6E4A-3783-C4B8-3694-F52550778948}"/>
              </a:ext>
            </a:extLst>
          </p:cNvPr>
          <p:cNvSpPr/>
          <p:nvPr/>
        </p:nvSpPr>
        <p:spPr>
          <a:xfrm>
            <a:off x="6881262" y="2312702"/>
            <a:ext cx="2049547" cy="685070"/>
          </a:xfrm>
          <a:prstGeom prst="roundRect">
            <a:avLst>
              <a:gd name="adj" fmla="val 1003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Parameter determining the strength of classifier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081B602-9C55-EF42-248C-829C384E1633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576457" y="2997772"/>
            <a:ext cx="329579" cy="4393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FD4D0E-30A4-409B-70DD-AB039F8D9DF5}"/>
              </a:ext>
            </a:extLst>
          </p:cNvPr>
          <p:cNvSpPr txBox="1"/>
          <p:nvPr/>
        </p:nvSpPr>
        <p:spPr>
          <a:xfrm>
            <a:off x="2023049" y="4640312"/>
            <a:ext cx="2525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Classifier-guided distribution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(model)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6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A9762A-8764-930A-B09F-60262953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32" y="2246068"/>
            <a:ext cx="3898900" cy="381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ADD2E9-ED1D-17D8-1BAE-76AE32E8EAAD}"/>
              </a:ext>
            </a:extLst>
          </p:cNvPr>
          <p:cNvSpPr/>
          <p:nvPr/>
        </p:nvSpPr>
        <p:spPr>
          <a:xfrm>
            <a:off x="5199951" y="2191763"/>
            <a:ext cx="1324659" cy="49086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7F70368-E836-C8F2-B0AB-CD5BD8F28465}"/>
              </a:ext>
            </a:extLst>
          </p:cNvPr>
          <p:cNvSpPr/>
          <p:nvPr/>
        </p:nvSpPr>
        <p:spPr>
          <a:xfrm>
            <a:off x="2752280" y="2925633"/>
            <a:ext cx="4325236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Up-weighting the effect of classifier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138C5EAD-EC98-C0F3-C343-BE68E5DC1739}"/>
              </a:ext>
            </a:extLst>
          </p:cNvPr>
          <p:cNvSpPr/>
          <p:nvPr/>
        </p:nvSpPr>
        <p:spPr>
          <a:xfrm>
            <a:off x="2199576" y="2969991"/>
            <a:ext cx="390491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DACB40E-5901-BA6D-8C55-1FFC6BA69800}"/>
              </a:ext>
            </a:extLst>
          </p:cNvPr>
          <p:cNvSpPr/>
          <p:nvPr/>
        </p:nvSpPr>
        <p:spPr>
          <a:xfrm>
            <a:off x="2752280" y="3591907"/>
            <a:ext cx="4325236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Higher likelihood to the correct label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0F0E559-26CB-052B-8032-A1D927F551DA}"/>
              </a:ext>
            </a:extLst>
          </p:cNvPr>
          <p:cNvSpPr/>
          <p:nvPr/>
        </p:nvSpPr>
        <p:spPr>
          <a:xfrm>
            <a:off x="2199576" y="3636265"/>
            <a:ext cx="390491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30A67B0A-1866-C2A1-696A-D67C2881CF93}"/>
                  </a:ext>
                </a:extLst>
              </p:cNvPr>
              <p:cNvSpPr/>
              <p:nvPr/>
            </p:nvSpPr>
            <p:spPr>
              <a:xfrm>
                <a:off x="2752280" y="4302539"/>
                <a:ext cx="4325236" cy="43790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7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Improve IS/FID trade-off by setting </a:t>
                </a:r>
                <a14:m>
                  <m:oMath xmlns:m="http://schemas.openxmlformats.org/officeDocument/2006/math">
                    <m:r>
                      <a:rPr kumimoji="1" lang="en-US" altLang="ko-Kore-KR" sz="17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sz="17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kumimoji="1" lang="ko-Kore-KR" altLang="en-US" sz="17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30A67B0A-1866-C2A1-696A-D67C2881C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280" y="4302539"/>
                <a:ext cx="4325236" cy="437904"/>
              </a:xfrm>
              <a:prstGeom prst="roundRect">
                <a:avLst/>
              </a:prstGeom>
              <a:blipFill>
                <a:blip r:embed="rId4"/>
                <a:stretch>
                  <a:fillRect b="-78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오른쪽 화살표[R] 21">
            <a:extLst>
              <a:ext uri="{FF2B5EF4-FFF2-40B4-BE49-F238E27FC236}">
                <a16:creationId xmlns:a16="http://schemas.microsoft.com/office/drawing/2014/main" id="{E3D2053D-32D7-4EB6-13BF-59FDD8C71102}"/>
              </a:ext>
            </a:extLst>
          </p:cNvPr>
          <p:cNvSpPr/>
          <p:nvPr/>
        </p:nvSpPr>
        <p:spPr>
          <a:xfrm>
            <a:off x="2199576" y="4346897"/>
            <a:ext cx="390491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275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Classifier Guidance Experiment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6AF4AD-EB33-E8E7-CE15-EAEA0E896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44015"/>
            <a:ext cx="7772400" cy="1902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DCC61-EAA6-8004-9CE5-1D2EF86C78B2}"/>
              </a:ext>
            </a:extLst>
          </p:cNvPr>
          <p:cNvSpPr txBox="1"/>
          <p:nvPr/>
        </p:nvSpPr>
        <p:spPr>
          <a:xfrm>
            <a:off x="2454310" y="2135918"/>
            <a:ext cx="425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latin typeface="Proxima Nova" panose="02000506030000020004" pitchFamily="2" charset="0"/>
              </a:rPr>
              <a:t>Densities of Mixtures of 3 Gaussians</a:t>
            </a:r>
            <a:endParaRPr kumimoji="1" lang="en-US" altLang="ko-Kore-KR" sz="1800" dirty="0">
              <a:latin typeface="Proxima Nova" panose="02000506030000020004" pitchFamily="2" charset="0"/>
            </a:endParaRPr>
          </a:p>
        </p:txBody>
      </p:sp>
      <p:sp>
        <p:nvSpPr>
          <p:cNvPr id="4" name="왼쪽/오른쪽 화살표[L] 3">
            <a:extLst>
              <a:ext uri="{FF2B5EF4-FFF2-40B4-BE49-F238E27FC236}">
                <a16:creationId xmlns:a16="http://schemas.microsoft.com/office/drawing/2014/main" id="{898FC9C4-4F3E-8CCE-3219-D3FB597C0731}"/>
              </a:ext>
            </a:extLst>
          </p:cNvPr>
          <p:cNvSpPr/>
          <p:nvPr/>
        </p:nvSpPr>
        <p:spPr>
          <a:xfrm>
            <a:off x="865414" y="3970125"/>
            <a:ext cx="7282543" cy="493354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1723B-F554-36F0-32E5-71C74F94209C}"/>
              </a:ext>
            </a:extLst>
          </p:cNvPr>
          <p:cNvSpPr txBox="1"/>
          <p:nvPr/>
        </p:nvSpPr>
        <p:spPr>
          <a:xfrm>
            <a:off x="430414" y="4463479"/>
            <a:ext cx="1390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Non-guided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3C1A6-FA0D-6D83-71B0-ABD5A90E7E6F}"/>
              </a:ext>
            </a:extLst>
          </p:cNvPr>
          <p:cNvSpPr txBox="1"/>
          <p:nvPr/>
        </p:nvSpPr>
        <p:spPr>
          <a:xfrm>
            <a:off x="6245679" y="4458163"/>
            <a:ext cx="243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High guidance strength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4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Guidance with unconditional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766CF2-26C8-A3E2-7591-595AE873465C}"/>
              </a:ext>
            </a:extLst>
          </p:cNvPr>
          <p:cNvGrpSpPr/>
          <p:nvPr/>
        </p:nvGrpSpPr>
        <p:grpSpPr>
          <a:xfrm>
            <a:off x="1885950" y="2738234"/>
            <a:ext cx="5219700" cy="403860"/>
            <a:chOff x="1885950" y="2392820"/>
            <a:chExt cx="5219700" cy="4038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E935584-1E93-4791-FEBF-6FA855973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950" y="2415680"/>
              <a:ext cx="5219700" cy="381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46B97C-E7E1-718A-40D1-ACE2B09F2997}"/>
                </a:ext>
              </a:extLst>
            </p:cNvPr>
            <p:cNvSpPr/>
            <p:nvPr/>
          </p:nvSpPr>
          <p:spPr>
            <a:xfrm>
              <a:off x="4495800" y="2392820"/>
              <a:ext cx="141131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B22244F7-DB90-429B-3B58-3345F123F03C}"/>
              </a:ext>
            </a:extLst>
          </p:cNvPr>
          <p:cNvSpPr/>
          <p:nvPr/>
        </p:nvSpPr>
        <p:spPr>
          <a:xfrm>
            <a:off x="3790145" y="2648995"/>
            <a:ext cx="1411310" cy="12842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061B7-4F73-CA2E-784F-0C13F57FFA23}"/>
              </a:ext>
            </a:extLst>
          </p:cNvPr>
          <p:cNvSpPr txBox="1"/>
          <p:nvPr/>
        </p:nvSpPr>
        <p:spPr>
          <a:xfrm>
            <a:off x="3933978" y="2405431"/>
            <a:ext cx="1123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Bayes Rule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E8A9C6-3159-6A14-0501-6FAC21CC7526}"/>
              </a:ext>
            </a:extLst>
          </p:cNvPr>
          <p:cNvGrpSpPr/>
          <p:nvPr/>
        </p:nvGrpSpPr>
        <p:grpSpPr>
          <a:xfrm>
            <a:off x="157341" y="3270525"/>
            <a:ext cx="8886239" cy="679409"/>
            <a:chOff x="157341" y="3213375"/>
            <a:chExt cx="8886239" cy="67940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809CC4-A59E-418F-6466-949B59DD2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341" y="3213375"/>
              <a:ext cx="8886239" cy="67940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568F8BF-DD30-7C59-8541-2C375F43CB83}"/>
                </a:ext>
              </a:extLst>
            </p:cNvPr>
            <p:cNvSpPr/>
            <p:nvPr/>
          </p:nvSpPr>
          <p:spPr>
            <a:xfrm>
              <a:off x="8618822" y="3594445"/>
              <a:ext cx="213478" cy="260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9209C-D3B7-9748-9BF7-49A16E543F03}"/>
              </a:ext>
            </a:extLst>
          </p:cNvPr>
          <p:cNvSpPr/>
          <p:nvPr/>
        </p:nvSpPr>
        <p:spPr>
          <a:xfrm>
            <a:off x="4435774" y="3599326"/>
            <a:ext cx="4183047" cy="39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B4D9B-DC2E-34E3-1D04-528BD0DC7B2A}"/>
              </a:ext>
            </a:extLst>
          </p:cNvPr>
          <p:cNvSpPr txBox="1"/>
          <p:nvPr/>
        </p:nvSpPr>
        <p:spPr>
          <a:xfrm>
            <a:off x="5232653" y="4013950"/>
            <a:ext cx="2589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Same Diffusion score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64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766CF2-26C8-A3E2-7591-595AE873465C}"/>
              </a:ext>
            </a:extLst>
          </p:cNvPr>
          <p:cNvGrpSpPr/>
          <p:nvPr/>
        </p:nvGrpSpPr>
        <p:grpSpPr>
          <a:xfrm>
            <a:off x="3252758" y="3074690"/>
            <a:ext cx="5219700" cy="403860"/>
            <a:chOff x="1885950" y="2392820"/>
            <a:chExt cx="5219700" cy="4038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E935584-1E93-4791-FEBF-6FA855973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5950" y="2415680"/>
              <a:ext cx="5219700" cy="3810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46B97C-E7E1-718A-40D1-ACE2B09F2997}"/>
                </a:ext>
              </a:extLst>
            </p:cNvPr>
            <p:cNvSpPr/>
            <p:nvPr/>
          </p:nvSpPr>
          <p:spPr>
            <a:xfrm>
              <a:off x="4495800" y="2392820"/>
              <a:ext cx="1411311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7588431-2CB9-EB4F-A570-F7D940C337AB}"/>
              </a:ext>
            </a:extLst>
          </p:cNvPr>
          <p:cNvSpPr/>
          <p:nvPr/>
        </p:nvSpPr>
        <p:spPr>
          <a:xfrm>
            <a:off x="676480" y="3087791"/>
            <a:ext cx="2372170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Unconditional Model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7B047F8-FC14-96C1-8CF0-9D7841DD42DA}"/>
              </a:ext>
            </a:extLst>
          </p:cNvPr>
          <p:cNvSpPr/>
          <p:nvPr/>
        </p:nvSpPr>
        <p:spPr>
          <a:xfrm>
            <a:off x="676480" y="2287374"/>
            <a:ext cx="2372170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Conditional Model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7D6A4CF-93D2-4514-8A55-9E0A9DF7D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58" y="2315826"/>
            <a:ext cx="3898900" cy="381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5AE0E5-D1B9-05D2-D97D-07A4915A96A4}"/>
              </a:ext>
            </a:extLst>
          </p:cNvPr>
          <p:cNvSpPr/>
          <p:nvPr/>
        </p:nvSpPr>
        <p:spPr>
          <a:xfrm>
            <a:off x="3913159" y="2303226"/>
            <a:ext cx="3898900" cy="39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4E60AD-9F5E-7E35-94FE-EA16D8B1C601}"/>
              </a:ext>
            </a:extLst>
          </p:cNvPr>
          <p:cNvSpPr txBox="1"/>
          <p:nvPr/>
        </p:nvSpPr>
        <p:spPr>
          <a:xfrm>
            <a:off x="4719608" y="2008049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Better Performance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B5765BA-9E5E-733F-12C8-5DCAAEB11C70}"/>
              </a:ext>
            </a:extLst>
          </p:cNvPr>
          <p:cNvSpPr/>
          <p:nvPr/>
        </p:nvSpPr>
        <p:spPr>
          <a:xfrm>
            <a:off x="1229184" y="4009230"/>
            <a:ext cx="7268916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Classifier-guided conditional model is used for comparison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A13EEE9D-7E49-4423-46DC-23BABC307830}"/>
              </a:ext>
            </a:extLst>
          </p:cNvPr>
          <p:cNvSpPr/>
          <p:nvPr/>
        </p:nvSpPr>
        <p:spPr>
          <a:xfrm>
            <a:off x="676480" y="4053588"/>
            <a:ext cx="390491" cy="35922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01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Classifier-Free Guidance (CFG)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B5765BA-9E5E-733F-12C8-5DCAAEB11C70}"/>
              </a:ext>
            </a:extLst>
          </p:cNvPr>
          <p:cNvSpPr/>
          <p:nvPr/>
        </p:nvSpPr>
        <p:spPr>
          <a:xfrm>
            <a:off x="946817" y="3509567"/>
            <a:ext cx="7268916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Classifier-guided effect without extra classifier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F8BAF1-B0C6-C991-914C-A26EA80D0FF9}"/>
              </a:ext>
            </a:extLst>
          </p:cNvPr>
          <p:cNvSpPr/>
          <p:nvPr/>
        </p:nvSpPr>
        <p:spPr>
          <a:xfrm>
            <a:off x="937542" y="2571750"/>
            <a:ext cx="7268916" cy="437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7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Much simpler implementation</a:t>
            </a:r>
            <a:endParaRPr kumimoji="1" lang="ko-Kore-KR" altLang="en-US" sz="1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7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Classifier-Free Guidance (CFG)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85E57-D4F2-1706-BC07-3C121231E684}"/>
              </a:ext>
            </a:extLst>
          </p:cNvPr>
          <p:cNvGrpSpPr/>
          <p:nvPr/>
        </p:nvGrpSpPr>
        <p:grpSpPr>
          <a:xfrm>
            <a:off x="56567" y="1953775"/>
            <a:ext cx="8034921" cy="2709442"/>
            <a:chOff x="235500" y="1953775"/>
            <a:chExt cx="7772400" cy="25095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5BC453-4332-AAF2-AFC7-A1A0787A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00" y="1953775"/>
              <a:ext cx="7772400" cy="25095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E2922C0-91E5-31C9-F8A9-CB9C55DBCBEA}"/>
                </a:ext>
              </a:extLst>
            </p:cNvPr>
            <p:cNvSpPr/>
            <p:nvPr/>
          </p:nvSpPr>
          <p:spPr>
            <a:xfrm>
              <a:off x="3469821" y="2775857"/>
              <a:ext cx="4433208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782B02-34F8-7BEA-EDE4-E83C04AA5FB5}"/>
                </a:ext>
              </a:extLst>
            </p:cNvPr>
            <p:cNvSpPr/>
            <p:nvPr/>
          </p:nvSpPr>
          <p:spPr>
            <a:xfrm>
              <a:off x="4457699" y="3595429"/>
              <a:ext cx="3445329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2BAE03AE-F8CE-861C-EADA-6EF4A3329727}"/>
              </a:ext>
            </a:extLst>
          </p:cNvPr>
          <p:cNvSpPr/>
          <p:nvPr/>
        </p:nvSpPr>
        <p:spPr>
          <a:xfrm>
            <a:off x="4261757" y="2702379"/>
            <a:ext cx="319518" cy="1755464"/>
          </a:xfrm>
          <a:prstGeom prst="rightBrace">
            <a:avLst>
              <a:gd name="adj1" fmla="val 4666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1D0E9-9AC6-0D91-DDA4-31A2F58835F5}"/>
              </a:ext>
            </a:extLst>
          </p:cNvPr>
          <p:cNvSpPr txBox="1"/>
          <p:nvPr/>
        </p:nvSpPr>
        <p:spPr>
          <a:xfrm>
            <a:off x="4612037" y="3410834"/>
            <a:ext cx="3993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600" b="1" dirty="0">
                <a:latin typeface="Proxima Nova" panose="02000506030000020004" pitchFamily="2" charset="0"/>
              </a:rPr>
              <a:t>Similar training process to that of DDPM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9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Classifier-Free Guidance (CFG)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85E57-D4F2-1706-BC07-3C121231E684}"/>
              </a:ext>
            </a:extLst>
          </p:cNvPr>
          <p:cNvGrpSpPr/>
          <p:nvPr/>
        </p:nvGrpSpPr>
        <p:grpSpPr>
          <a:xfrm>
            <a:off x="56567" y="1953775"/>
            <a:ext cx="8034921" cy="2709442"/>
            <a:chOff x="235500" y="1953775"/>
            <a:chExt cx="7772400" cy="25095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5BC453-4332-AAF2-AFC7-A1A0787A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00" y="1953775"/>
              <a:ext cx="7772400" cy="25095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E2922C0-91E5-31C9-F8A9-CB9C55DBCBEA}"/>
                </a:ext>
              </a:extLst>
            </p:cNvPr>
            <p:cNvSpPr/>
            <p:nvPr/>
          </p:nvSpPr>
          <p:spPr>
            <a:xfrm>
              <a:off x="3469821" y="2775857"/>
              <a:ext cx="4433208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782B02-34F8-7BEA-EDE4-E83C04AA5FB5}"/>
                </a:ext>
              </a:extLst>
            </p:cNvPr>
            <p:cNvSpPr/>
            <p:nvPr/>
          </p:nvSpPr>
          <p:spPr>
            <a:xfrm>
              <a:off x="4457699" y="3595429"/>
              <a:ext cx="3445329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45B2F-7B1A-1304-0426-A99078B64320}"/>
              </a:ext>
            </a:extLst>
          </p:cNvPr>
          <p:cNvSpPr/>
          <p:nvPr/>
        </p:nvSpPr>
        <p:spPr>
          <a:xfrm>
            <a:off x="974118" y="2423115"/>
            <a:ext cx="3637920" cy="241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0E62BCB-0B35-327D-CFF1-5C2181AECD80}"/>
              </a:ext>
            </a:extLst>
          </p:cNvPr>
          <p:cNvSpPr/>
          <p:nvPr/>
        </p:nvSpPr>
        <p:spPr>
          <a:xfrm>
            <a:off x="4702628" y="2539396"/>
            <a:ext cx="4187357" cy="6977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Unconditional model &amp; Conditional model</a:t>
            </a:r>
          </a:p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is being trained with 1 neural network</a:t>
            </a:r>
            <a:endParaRPr kumimoji="1" lang="ko-Kore-KR" altLang="en-US" sz="16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FCBE7995-F1BE-94E3-55FA-AEFA9AE08DE3}"/>
              </a:ext>
            </a:extLst>
          </p:cNvPr>
          <p:cNvSpPr/>
          <p:nvPr/>
        </p:nvSpPr>
        <p:spPr>
          <a:xfrm>
            <a:off x="6625240" y="3333153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D034D3DA-55B8-02B1-C236-A8C02AA9BEB3}"/>
                  </a:ext>
                </a:extLst>
              </p:cNvPr>
              <p:cNvSpPr/>
              <p:nvPr/>
            </p:nvSpPr>
            <p:spPr>
              <a:xfrm>
                <a:off x="4702627" y="3687275"/>
                <a:ext cx="4187357" cy="69774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Hyperparameter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𝑢𝑛𝑐𝑜𝑛𝑑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decides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which model to train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during the current iteration</a:t>
                </a:r>
                <a:endParaRPr kumimoji="1" lang="ko-Kore-KR" altLang="en-US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D034D3DA-55B8-02B1-C236-A8C02AA9B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27" y="3687275"/>
                <a:ext cx="4187357" cy="697746"/>
              </a:xfrm>
              <a:prstGeom prst="roundRect">
                <a:avLst/>
              </a:prstGeom>
              <a:blipFill>
                <a:blip r:embed="rId4"/>
                <a:stretch>
                  <a:fillRect b="-172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674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Classifier-Free Guidance (CFG)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85E57-D4F2-1706-BC07-3C121231E684}"/>
              </a:ext>
            </a:extLst>
          </p:cNvPr>
          <p:cNvGrpSpPr/>
          <p:nvPr/>
        </p:nvGrpSpPr>
        <p:grpSpPr>
          <a:xfrm>
            <a:off x="56567" y="1953775"/>
            <a:ext cx="8034921" cy="2709442"/>
            <a:chOff x="235500" y="1953775"/>
            <a:chExt cx="7772400" cy="25095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5BC453-4332-AAF2-AFC7-A1A0787A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00" y="1953775"/>
              <a:ext cx="7772400" cy="25095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E2922C0-91E5-31C9-F8A9-CB9C55DBCBEA}"/>
                </a:ext>
              </a:extLst>
            </p:cNvPr>
            <p:cNvSpPr/>
            <p:nvPr/>
          </p:nvSpPr>
          <p:spPr>
            <a:xfrm>
              <a:off x="3469821" y="2775857"/>
              <a:ext cx="4433208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782B02-34F8-7BEA-EDE4-E83C04AA5FB5}"/>
                </a:ext>
              </a:extLst>
            </p:cNvPr>
            <p:cNvSpPr/>
            <p:nvPr/>
          </p:nvSpPr>
          <p:spPr>
            <a:xfrm>
              <a:off x="4457699" y="3595429"/>
              <a:ext cx="3445329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45B2F-7B1A-1304-0426-A99078B64320}"/>
              </a:ext>
            </a:extLst>
          </p:cNvPr>
          <p:cNvSpPr/>
          <p:nvPr/>
        </p:nvSpPr>
        <p:spPr>
          <a:xfrm>
            <a:off x="974118" y="2423115"/>
            <a:ext cx="3637920" cy="241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1CECDC-AACE-1FC3-F4D1-5729878CC3CD}"/>
              </a:ext>
            </a:extLst>
          </p:cNvPr>
          <p:cNvSpPr/>
          <p:nvPr/>
        </p:nvSpPr>
        <p:spPr>
          <a:xfrm>
            <a:off x="717996" y="2847323"/>
            <a:ext cx="2641315" cy="483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424DE4E5-74CD-1944-0BA7-A8DB661CD3D9}"/>
              </a:ext>
            </a:extLst>
          </p:cNvPr>
          <p:cNvSpPr/>
          <p:nvPr/>
        </p:nvSpPr>
        <p:spPr>
          <a:xfrm>
            <a:off x="4131128" y="2841352"/>
            <a:ext cx="306575" cy="1502048"/>
          </a:xfrm>
          <a:prstGeom prst="leftBrace">
            <a:avLst>
              <a:gd name="adj1" fmla="val 56268"/>
              <a:gd name="adj2" fmla="val 2010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1345AE4-35A3-2B5F-B4B2-796176ADDE17}"/>
              </a:ext>
            </a:extLst>
          </p:cNvPr>
          <p:cNvCxnSpPr>
            <a:cxnSpLocks/>
          </p:cNvCxnSpPr>
          <p:nvPr/>
        </p:nvCxnSpPr>
        <p:spPr>
          <a:xfrm>
            <a:off x="3351973" y="3137355"/>
            <a:ext cx="76282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1890F8-6E70-4623-D4A0-29619929DC66}"/>
                  </a:ext>
                </a:extLst>
              </p:cNvPr>
              <p:cNvSpPr txBox="1"/>
              <p:nvPr/>
            </p:nvSpPr>
            <p:spPr>
              <a:xfrm>
                <a:off x="4462195" y="2731610"/>
                <a:ext cx="35861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𝑢𝑛𝑐𝑜𝑛𝑑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Conditional Model is trained</a:t>
                </a:r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1890F8-6E70-4623-D4A0-29619929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95" y="2731610"/>
                <a:ext cx="3586192" cy="215444"/>
              </a:xfrm>
              <a:prstGeom prst="rect">
                <a:avLst/>
              </a:prstGeom>
              <a:blipFill>
                <a:blip r:embed="rId4"/>
                <a:stretch>
                  <a:fillRect l="-1767" t="-29412" b="-529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F96F26-AF2F-270E-D6C6-4E2CD845D823}"/>
                  </a:ext>
                </a:extLst>
              </p:cNvPr>
              <p:cNvSpPr txBox="1"/>
              <p:nvPr/>
            </p:nvSpPr>
            <p:spPr>
              <a:xfrm>
                <a:off x="4487175" y="4236799"/>
                <a:ext cx="35861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𝑢𝑛𝑐𝑜𝑛𝑑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Unconditional Model is trained</a:t>
                </a:r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F96F26-AF2F-270E-D6C6-4E2CD84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75" y="4236799"/>
                <a:ext cx="3586192" cy="215444"/>
              </a:xfrm>
              <a:prstGeom prst="rect">
                <a:avLst/>
              </a:prstGeom>
              <a:blipFill>
                <a:blip r:embed="rId5"/>
                <a:stretch>
                  <a:fillRect l="-1767" t="-22222" b="-5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양쪽 대괄호 16">
                <a:extLst>
                  <a:ext uri="{FF2B5EF4-FFF2-40B4-BE49-F238E27FC236}">
                    <a16:creationId xmlns:a16="http://schemas.microsoft.com/office/drawing/2014/main" id="{65BCD844-985A-9E12-EDE6-76FBD20D30AB}"/>
                  </a:ext>
                </a:extLst>
              </p:cNvPr>
              <p:cNvSpPr/>
              <p:nvPr/>
            </p:nvSpPr>
            <p:spPr>
              <a:xfrm>
                <a:off x="4413210" y="3894364"/>
                <a:ext cx="3244891" cy="342435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Assign null token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(class identifier)</a:t>
                </a:r>
                <a:endParaRPr kumimoji="1" lang="ko-Kore-KR" altLang="en-US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양쪽 대괄호 16">
                <a:extLst>
                  <a:ext uri="{FF2B5EF4-FFF2-40B4-BE49-F238E27FC236}">
                    <a16:creationId xmlns:a16="http://schemas.microsoft.com/office/drawing/2014/main" id="{65BCD844-985A-9E12-EDE6-76FBD20D3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10" y="3894364"/>
                <a:ext cx="3244891" cy="342435"/>
              </a:xfrm>
              <a:prstGeom prst="bracketPair">
                <a:avLst/>
              </a:prstGeom>
              <a:blipFill>
                <a:blip r:embed="rId6"/>
                <a:stretch>
                  <a:fillRect b="-645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855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Classifier-Free Guidance (CFG)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85E57-D4F2-1706-BC07-3C121231E684}"/>
              </a:ext>
            </a:extLst>
          </p:cNvPr>
          <p:cNvGrpSpPr/>
          <p:nvPr/>
        </p:nvGrpSpPr>
        <p:grpSpPr>
          <a:xfrm>
            <a:off x="56567" y="1953775"/>
            <a:ext cx="8034921" cy="2709442"/>
            <a:chOff x="235500" y="1953775"/>
            <a:chExt cx="7772400" cy="250950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05BC453-4332-AAF2-AFC7-A1A0787A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500" y="1953775"/>
              <a:ext cx="7772400" cy="2509509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E2922C0-91E5-31C9-F8A9-CB9C55DBCBEA}"/>
                </a:ext>
              </a:extLst>
            </p:cNvPr>
            <p:cNvSpPr/>
            <p:nvPr/>
          </p:nvSpPr>
          <p:spPr>
            <a:xfrm>
              <a:off x="3469821" y="2775857"/>
              <a:ext cx="4433208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782B02-34F8-7BEA-EDE4-E83C04AA5FB5}"/>
                </a:ext>
              </a:extLst>
            </p:cNvPr>
            <p:cNvSpPr/>
            <p:nvPr/>
          </p:nvSpPr>
          <p:spPr>
            <a:xfrm>
              <a:off x="4457699" y="3595429"/>
              <a:ext cx="3445329" cy="677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1CECDC-AACE-1FC3-F4D1-5729878CC3CD}"/>
              </a:ext>
            </a:extLst>
          </p:cNvPr>
          <p:cNvSpPr/>
          <p:nvPr/>
        </p:nvSpPr>
        <p:spPr>
          <a:xfrm>
            <a:off x="2890157" y="4009188"/>
            <a:ext cx="762827" cy="260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왼쪽 중괄호[L] 7">
            <a:extLst>
              <a:ext uri="{FF2B5EF4-FFF2-40B4-BE49-F238E27FC236}">
                <a16:creationId xmlns:a16="http://schemas.microsoft.com/office/drawing/2014/main" id="{424DE4E5-74CD-1944-0BA7-A8DB661CD3D9}"/>
              </a:ext>
            </a:extLst>
          </p:cNvPr>
          <p:cNvSpPr/>
          <p:nvPr/>
        </p:nvSpPr>
        <p:spPr>
          <a:xfrm>
            <a:off x="4131128" y="2841352"/>
            <a:ext cx="306575" cy="1502048"/>
          </a:xfrm>
          <a:prstGeom prst="leftBrace">
            <a:avLst>
              <a:gd name="adj1" fmla="val 56268"/>
              <a:gd name="adj2" fmla="val 2010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1890F8-6E70-4623-D4A0-29619929DC66}"/>
                  </a:ext>
                </a:extLst>
              </p:cNvPr>
              <p:cNvSpPr txBox="1"/>
              <p:nvPr/>
            </p:nvSpPr>
            <p:spPr>
              <a:xfrm>
                <a:off x="4462195" y="2731610"/>
                <a:ext cx="3586192" cy="219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𝑢𝑛𝑐𝑜𝑛𝑑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1890F8-6E70-4623-D4A0-29619929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95" y="2731610"/>
                <a:ext cx="3586192" cy="219484"/>
              </a:xfrm>
              <a:prstGeom prst="rect">
                <a:avLst/>
              </a:prstGeom>
              <a:blipFill>
                <a:blip r:embed="rId4"/>
                <a:stretch>
                  <a:fillRect l="-1767" t="-27778" b="-44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F96F26-AF2F-270E-D6C6-4E2CD845D823}"/>
                  </a:ext>
                </a:extLst>
              </p:cNvPr>
              <p:cNvSpPr txBox="1"/>
              <p:nvPr/>
            </p:nvSpPr>
            <p:spPr>
              <a:xfrm>
                <a:off x="4487175" y="4236799"/>
                <a:ext cx="358619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𝑢𝑛𝑐𝑜𝑛𝑑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F96F26-AF2F-270E-D6C6-4E2CD84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175" y="4236799"/>
                <a:ext cx="3586192" cy="215444"/>
              </a:xfrm>
              <a:prstGeom prst="rect">
                <a:avLst/>
              </a:prstGeom>
              <a:blipFill>
                <a:blip r:embed="rId5"/>
                <a:stretch>
                  <a:fillRect l="-1767" t="-22222" b="-5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C75EF03E-0F54-F91D-9A48-1F596612BBD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6746" y="3194807"/>
            <a:ext cx="865938" cy="762824"/>
          </a:xfrm>
          <a:prstGeom prst="bentConnector3">
            <a:avLst>
              <a:gd name="adj1" fmla="val 9997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271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A5EF11-44A3-99EA-0C75-6BBD68EA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1787260"/>
            <a:ext cx="7772400" cy="3092851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Sampling from Classifier-Free Guidance (CFG)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010E600-C00F-F346-F4E3-B07EB195FD63}"/>
              </a:ext>
            </a:extLst>
          </p:cNvPr>
          <p:cNvSpPr/>
          <p:nvPr/>
        </p:nvSpPr>
        <p:spPr>
          <a:xfrm>
            <a:off x="4835174" y="2820445"/>
            <a:ext cx="1411310" cy="12842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4D3CA8-DC51-A9FE-EC37-4B2462AF0FF1}"/>
              </a:ext>
            </a:extLst>
          </p:cNvPr>
          <p:cNvSpPr txBox="1"/>
          <p:nvPr/>
        </p:nvSpPr>
        <p:spPr>
          <a:xfrm>
            <a:off x="4835173" y="2888235"/>
            <a:ext cx="141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Sampling Order</a:t>
            </a:r>
            <a:endParaRPr kumimoji="1" lang="en-US" altLang="ko-Kore-KR" sz="1200" dirty="0">
              <a:latin typeface="Proxima Nova" panose="02000506030000020004" pitchFamily="2" charset="0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2ACC1DC-6879-2D41-C122-5811D2FF830D}"/>
              </a:ext>
            </a:extLst>
          </p:cNvPr>
          <p:cNvSpPr/>
          <p:nvPr/>
        </p:nvSpPr>
        <p:spPr>
          <a:xfrm>
            <a:off x="5167189" y="2443324"/>
            <a:ext cx="213075" cy="12842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FAF34-82F8-A271-DE6A-4534BE63785F}"/>
              </a:ext>
            </a:extLst>
          </p:cNvPr>
          <p:cNvSpPr txBox="1"/>
          <p:nvPr/>
        </p:nvSpPr>
        <p:spPr>
          <a:xfrm>
            <a:off x="5347608" y="2371052"/>
            <a:ext cx="2849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Proxima Nova" panose="02000506030000020004" pitchFamily="2" charset="0"/>
              </a:rPr>
              <a:t>Conditions utilized during training</a:t>
            </a:r>
            <a:endParaRPr kumimoji="1" lang="en-US" altLang="ko-Kore-KR" sz="1200" dirty="0">
              <a:latin typeface="Proxima Nova" panose="02000506030000020004" pitchFamily="2" charset="0"/>
            </a:endParaRPr>
          </a:p>
        </p:txBody>
      </p:sp>
      <p:sp>
        <p:nvSpPr>
          <p:cNvPr id="17" name="오른쪽 중괄호[R] 16">
            <a:extLst>
              <a:ext uri="{FF2B5EF4-FFF2-40B4-BE49-F238E27FC236}">
                <a16:creationId xmlns:a16="http://schemas.microsoft.com/office/drawing/2014/main" id="{22BC8915-570A-EE28-F5F7-65C5C0E9BC8F}"/>
              </a:ext>
            </a:extLst>
          </p:cNvPr>
          <p:cNvSpPr/>
          <p:nvPr/>
        </p:nvSpPr>
        <p:spPr>
          <a:xfrm>
            <a:off x="6990098" y="2884658"/>
            <a:ext cx="319518" cy="1883285"/>
          </a:xfrm>
          <a:prstGeom prst="rightBrace">
            <a:avLst>
              <a:gd name="adj1" fmla="val 4666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5FE350-E498-4992-BE0B-8711B708EE53}"/>
              </a:ext>
            </a:extLst>
          </p:cNvPr>
          <p:cNvSpPr txBox="1"/>
          <p:nvPr/>
        </p:nvSpPr>
        <p:spPr>
          <a:xfrm>
            <a:off x="7273740" y="3456968"/>
            <a:ext cx="1482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Also resemble 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DDPM sampling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procedure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4272A43-A445-1113-D604-D1CFA43F4AB5}"/>
              </a:ext>
            </a:extLst>
          </p:cNvPr>
          <p:cNvSpPr/>
          <p:nvPr/>
        </p:nvSpPr>
        <p:spPr>
          <a:xfrm>
            <a:off x="775146" y="3432476"/>
            <a:ext cx="2641315" cy="2577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7C977-F94C-087B-8440-2F372A083A1C}"/>
              </a:ext>
            </a:extLst>
          </p:cNvPr>
          <p:cNvSpPr txBox="1"/>
          <p:nvPr/>
        </p:nvSpPr>
        <p:spPr>
          <a:xfrm>
            <a:off x="3385027" y="3429586"/>
            <a:ext cx="958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latin typeface="Proxima Nova" panose="02000506030000020004" pitchFamily="2" charset="0"/>
              </a:rPr>
              <a:t>Main point</a:t>
            </a:r>
            <a:endParaRPr kumimoji="1" lang="en-US" altLang="ko-Kore-KR" sz="12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Suggested score from Classifier-Free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D3CDDD-271E-226B-5B80-2AE40AFF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25" y="2571750"/>
            <a:ext cx="5143500" cy="355600"/>
          </a:xfrm>
          <a:prstGeom prst="rect">
            <a:avLst/>
          </a:prstGeom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06CA8881-1395-DB4C-1A53-50122C67697D}"/>
              </a:ext>
            </a:extLst>
          </p:cNvPr>
          <p:cNvSpPr/>
          <p:nvPr/>
        </p:nvSpPr>
        <p:spPr>
          <a:xfrm>
            <a:off x="4324734" y="3153840"/>
            <a:ext cx="342132" cy="26480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양쪽 대괄호 3">
                <a:extLst>
                  <a:ext uri="{FF2B5EF4-FFF2-40B4-BE49-F238E27FC236}">
                    <a16:creationId xmlns:a16="http://schemas.microsoft.com/office/drawing/2014/main" id="{A1D0183D-4146-8CA3-E733-67E4AA680CE7}"/>
                  </a:ext>
                </a:extLst>
              </p:cNvPr>
              <p:cNvSpPr/>
              <p:nvPr/>
            </p:nvSpPr>
            <p:spPr>
              <a:xfrm>
                <a:off x="1160689" y="3441571"/>
                <a:ext cx="6670221" cy="630837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ore-KR" sz="20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kumimoji="1" lang="ko-Kore-KR" altLang="en-US" sz="20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양쪽 대괄호 3">
                <a:extLst>
                  <a:ext uri="{FF2B5EF4-FFF2-40B4-BE49-F238E27FC236}">
                    <a16:creationId xmlns:a16="http://schemas.microsoft.com/office/drawing/2014/main" id="{A1D0183D-4146-8CA3-E733-67E4AA680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689" y="3441571"/>
                <a:ext cx="6670221" cy="630837"/>
              </a:xfrm>
              <a:prstGeom prst="bracketPair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8DCDFB8-E472-E801-2969-516BB9B08B72}"/>
              </a:ext>
            </a:extLst>
          </p:cNvPr>
          <p:cNvCxnSpPr>
            <a:cxnSpLocks/>
          </p:cNvCxnSpPr>
          <p:nvPr/>
        </p:nvCxnSpPr>
        <p:spPr>
          <a:xfrm flipV="1">
            <a:off x="2303690" y="3854025"/>
            <a:ext cx="1035503" cy="3215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A26E55-1DE6-1E9C-5D9A-E6E4B43DD8CE}"/>
              </a:ext>
            </a:extLst>
          </p:cNvPr>
          <p:cNvSpPr txBox="1"/>
          <p:nvPr/>
        </p:nvSpPr>
        <p:spPr>
          <a:xfrm>
            <a:off x="1329498" y="4102145"/>
            <a:ext cx="194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Parameter </a:t>
            </a:r>
            <a:r>
              <a:rPr kumimoji="1" lang="en-US" altLang="ko-Kore-KR" dirty="0">
                <a:latin typeface="Proxima Nova" panose="02000506030000020004" pitchFamily="2" charset="0"/>
              </a:rPr>
              <a:t>determines the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strength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C230A5-257C-B742-3CD4-FDCCCF5DDB9E}"/>
              </a:ext>
            </a:extLst>
          </p:cNvPr>
          <p:cNvSpPr/>
          <p:nvPr/>
        </p:nvSpPr>
        <p:spPr>
          <a:xfrm>
            <a:off x="3619347" y="3604089"/>
            <a:ext cx="1965024" cy="343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AA047-BEAA-0648-ABFF-179AE8BFAA79}"/>
              </a:ext>
            </a:extLst>
          </p:cNvPr>
          <p:cNvSpPr txBox="1"/>
          <p:nvPr/>
        </p:nvSpPr>
        <p:spPr>
          <a:xfrm>
            <a:off x="3429518" y="3932870"/>
            <a:ext cx="2344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Implicit classifier guidance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13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Classifier-guided Effect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A470DE-8A5A-E74E-894C-23E7F9858205}"/>
              </a:ext>
            </a:extLst>
          </p:cNvPr>
          <p:cNvGrpSpPr/>
          <p:nvPr/>
        </p:nvGrpSpPr>
        <p:grpSpPr>
          <a:xfrm>
            <a:off x="2834368" y="2152721"/>
            <a:ext cx="3475264" cy="1028700"/>
            <a:chOff x="2830286" y="2057400"/>
            <a:chExt cx="3475264" cy="1028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1F7602-2FE6-F254-6484-6524306A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8450" y="2057400"/>
              <a:ext cx="3467100" cy="10287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912A46-4F9F-4E4F-0B3B-5A81E73149CC}"/>
                </a:ext>
              </a:extLst>
            </p:cNvPr>
            <p:cNvSpPr/>
            <p:nvPr/>
          </p:nvSpPr>
          <p:spPr>
            <a:xfrm>
              <a:off x="2830286" y="2253343"/>
              <a:ext cx="45719" cy="227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33DA467-D0B3-1997-B039-2BFCEBE13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969" r="47792" b="-1"/>
          <a:stretch/>
        </p:blipFill>
        <p:spPr>
          <a:xfrm>
            <a:off x="2259551" y="3827165"/>
            <a:ext cx="4633061" cy="326148"/>
          </a:xfrm>
          <a:prstGeom prst="rect">
            <a:avLst/>
          </a:prstGeom>
        </p:spPr>
      </p:pic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5A03B60E-DC1A-C144-AFBF-1E2F9D7ACFBC}"/>
              </a:ext>
            </a:extLst>
          </p:cNvPr>
          <p:cNvSpPr/>
          <p:nvPr/>
        </p:nvSpPr>
        <p:spPr>
          <a:xfrm>
            <a:off x="522684" y="3282656"/>
            <a:ext cx="3244891" cy="342435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Recap – Classifier-guided Score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FDEB32-CA71-5970-9DBC-BAE7DC72F555}"/>
              </a:ext>
            </a:extLst>
          </p:cNvPr>
          <p:cNvSpPr/>
          <p:nvPr/>
        </p:nvSpPr>
        <p:spPr>
          <a:xfrm>
            <a:off x="3474346" y="3827732"/>
            <a:ext cx="985310" cy="34338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57BBE-4054-FB81-14FA-DB1351561E95}"/>
              </a:ext>
            </a:extLst>
          </p:cNvPr>
          <p:cNvSpPr txBox="1"/>
          <p:nvPr/>
        </p:nvSpPr>
        <p:spPr>
          <a:xfrm>
            <a:off x="2619893" y="4152173"/>
            <a:ext cx="269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(Conditional generative model)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FE7CB9-AC1C-AC9D-C63F-4207814A1CF3}"/>
              </a:ext>
            </a:extLst>
          </p:cNvPr>
          <p:cNvSpPr/>
          <p:nvPr/>
        </p:nvSpPr>
        <p:spPr>
          <a:xfrm>
            <a:off x="4908537" y="3827164"/>
            <a:ext cx="1984075" cy="34338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50688-CEC6-4247-548E-6FEBB5365818}"/>
              </a:ext>
            </a:extLst>
          </p:cNvPr>
          <p:cNvSpPr txBox="1"/>
          <p:nvPr/>
        </p:nvSpPr>
        <p:spPr>
          <a:xfrm>
            <a:off x="5335236" y="4161359"/>
            <a:ext cx="113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(Classifier)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61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Classifier-guided Effect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Guidance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A470DE-8A5A-E74E-894C-23E7F9858205}"/>
              </a:ext>
            </a:extLst>
          </p:cNvPr>
          <p:cNvGrpSpPr/>
          <p:nvPr/>
        </p:nvGrpSpPr>
        <p:grpSpPr>
          <a:xfrm>
            <a:off x="5599253" y="1414331"/>
            <a:ext cx="2586718" cy="738390"/>
            <a:chOff x="2830286" y="2057400"/>
            <a:chExt cx="3475264" cy="1028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C1F7602-2FE6-F254-6484-6524306A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8450" y="2057400"/>
              <a:ext cx="3467100" cy="10287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0912A46-4F9F-4E4F-0B3B-5A81E73149CC}"/>
                </a:ext>
              </a:extLst>
            </p:cNvPr>
            <p:cNvSpPr/>
            <p:nvPr/>
          </p:nvSpPr>
          <p:spPr>
            <a:xfrm>
              <a:off x="2830286" y="2253343"/>
              <a:ext cx="45719" cy="2271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33DA467-D0B3-1997-B039-2BFCEBE13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969" r="47792" b="-1"/>
          <a:stretch/>
        </p:blipFill>
        <p:spPr>
          <a:xfrm>
            <a:off x="2259551" y="3827165"/>
            <a:ext cx="4633061" cy="3261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FDEB32-CA71-5970-9DBC-BAE7DC72F555}"/>
              </a:ext>
            </a:extLst>
          </p:cNvPr>
          <p:cNvSpPr/>
          <p:nvPr/>
        </p:nvSpPr>
        <p:spPr>
          <a:xfrm>
            <a:off x="3474346" y="3827732"/>
            <a:ext cx="985310" cy="34338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F57BBE-4054-FB81-14FA-DB1351561E95}"/>
              </a:ext>
            </a:extLst>
          </p:cNvPr>
          <p:cNvSpPr txBox="1"/>
          <p:nvPr/>
        </p:nvSpPr>
        <p:spPr>
          <a:xfrm>
            <a:off x="2619893" y="4152173"/>
            <a:ext cx="2694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(Conditional generative model)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FE7CB9-AC1C-AC9D-C63F-4207814A1CF3}"/>
              </a:ext>
            </a:extLst>
          </p:cNvPr>
          <p:cNvSpPr/>
          <p:nvPr/>
        </p:nvSpPr>
        <p:spPr>
          <a:xfrm>
            <a:off x="4908537" y="3827164"/>
            <a:ext cx="1984075" cy="34338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50688-CEC6-4247-548E-6FEBB5365818}"/>
              </a:ext>
            </a:extLst>
          </p:cNvPr>
          <p:cNvSpPr txBox="1"/>
          <p:nvPr/>
        </p:nvSpPr>
        <p:spPr>
          <a:xfrm>
            <a:off x="5335236" y="4161359"/>
            <a:ext cx="113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(Classifier)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양쪽 대괄호 1">
                <a:extLst>
                  <a:ext uri="{FF2B5EF4-FFF2-40B4-BE49-F238E27FC236}">
                    <a16:creationId xmlns:a16="http://schemas.microsoft.com/office/drawing/2014/main" id="{4D93F7AE-859E-6A82-FE24-59F141C83A08}"/>
                  </a:ext>
                </a:extLst>
              </p:cNvPr>
              <p:cNvSpPr/>
              <p:nvPr/>
            </p:nvSpPr>
            <p:spPr>
              <a:xfrm>
                <a:off x="1236889" y="2483347"/>
                <a:ext cx="6670221" cy="630837"/>
              </a:xfrm>
              <a:prstGeom prst="bracketPair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ko-Kore-K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  <m:r>
                              <a:rPr kumimoji="1" lang="en-US" altLang="ko-Kore-KR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ko-Kore-KR" sz="20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kumimoji="1" lang="en-US" altLang="ko-Kore-K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𝝐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ore-K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2000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kumimoji="1" lang="en-US" altLang="ko-Kore-K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ore-KR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ko-Kore-KR" sz="20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0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kumimoji="1" lang="en-US" altLang="ko-Kore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kumimoji="1" lang="en-US" altLang="ko-Kore-K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kumimoji="1" lang="ko-Kore-KR" altLang="en-US" sz="20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양쪽 대괄호 1">
                <a:extLst>
                  <a:ext uri="{FF2B5EF4-FFF2-40B4-BE49-F238E27FC236}">
                    <a16:creationId xmlns:a16="http://schemas.microsoft.com/office/drawing/2014/main" id="{4D93F7AE-859E-6A82-FE24-59F141C83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889" y="2483347"/>
                <a:ext cx="6670221" cy="630837"/>
              </a:xfrm>
              <a:prstGeom prst="bracketPair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9765570-DC18-A01B-3204-DBCB5AC7660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3967001" y="2978437"/>
            <a:ext cx="2242073" cy="849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A3DE490-8AFA-416D-135D-725A98FB2AFE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691739" y="2978437"/>
            <a:ext cx="1208836" cy="84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4F55A65-2C8E-2355-0473-E68D7853A6E9}"/>
              </a:ext>
            </a:extLst>
          </p:cNvPr>
          <p:cNvCxnSpPr/>
          <p:nvPr/>
        </p:nvCxnSpPr>
        <p:spPr>
          <a:xfrm>
            <a:off x="3747407" y="2978437"/>
            <a:ext cx="18688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CC9C7B29-E46D-0680-8E57-55A93EFA07D3}"/>
              </a:ext>
            </a:extLst>
          </p:cNvPr>
          <p:cNvCxnSpPr>
            <a:cxnSpLocks/>
          </p:cNvCxnSpPr>
          <p:nvPr/>
        </p:nvCxnSpPr>
        <p:spPr>
          <a:xfrm>
            <a:off x="6095999" y="2978437"/>
            <a:ext cx="8844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A10C7AD5-BDD9-BF1E-7D35-DC8526981A18}"/>
              </a:ext>
            </a:extLst>
          </p:cNvPr>
          <p:cNvSpPr/>
          <p:nvPr/>
        </p:nvSpPr>
        <p:spPr>
          <a:xfrm>
            <a:off x="311700" y="3827823"/>
            <a:ext cx="1790302" cy="3543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Classifier Guidance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D94E1-E43D-0323-527D-1414F78293D1}"/>
              </a:ext>
            </a:extLst>
          </p:cNvPr>
          <p:cNvSpPr txBox="1"/>
          <p:nvPr/>
        </p:nvSpPr>
        <p:spPr>
          <a:xfrm>
            <a:off x="2767867" y="2416139"/>
            <a:ext cx="382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Just estimation, not actual classifier gradient</a:t>
            </a:r>
          </a:p>
        </p:txBody>
      </p:sp>
    </p:spTree>
    <p:extLst>
      <p:ext uri="{BB962C8B-B14F-4D97-AF65-F5344CB8AC3E}">
        <p14:creationId xmlns:p14="http://schemas.microsoft.com/office/powerpoint/2010/main" val="959858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04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33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B047E9-B96F-6708-072B-C8833C5BFA34}"/>
              </a:ext>
            </a:extLst>
          </p:cNvPr>
          <p:cNvSpPr/>
          <p:nvPr/>
        </p:nvSpPr>
        <p:spPr>
          <a:xfrm>
            <a:off x="1016598" y="2199847"/>
            <a:ext cx="7129352" cy="5330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Demonstrating attaining IS/FID trade-off similar to that of classifier guidance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AC7BB-2FAD-A319-071C-F9E08BCC57D9}"/>
              </a:ext>
            </a:extLst>
          </p:cNvPr>
          <p:cNvSpPr txBox="1"/>
          <p:nvPr/>
        </p:nvSpPr>
        <p:spPr>
          <a:xfrm>
            <a:off x="3234165" y="1922659"/>
            <a:ext cx="269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Main Purpose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621E01A-6C37-0C05-3FC6-89F20F0A4BF7}"/>
              </a:ext>
            </a:extLst>
          </p:cNvPr>
          <p:cNvSpPr/>
          <p:nvPr/>
        </p:nvSpPr>
        <p:spPr>
          <a:xfrm>
            <a:off x="1007322" y="3484084"/>
            <a:ext cx="7129353" cy="5330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Same model architecture &amp; hyperparameter settings from classifier guidance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CF79E38A-F2C1-17E9-1298-E5B6FECE55E2}"/>
              </a:ext>
            </a:extLst>
          </p:cNvPr>
          <p:cNvSpPr/>
          <p:nvPr/>
        </p:nvSpPr>
        <p:spPr>
          <a:xfrm>
            <a:off x="4417433" y="2927577"/>
            <a:ext cx="327681" cy="377787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5902E-8BEA-E5BD-ABFD-10CB28EBAE30}"/>
              </a:ext>
            </a:extLst>
          </p:cNvPr>
          <p:cNvSpPr txBox="1"/>
          <p:nvPr/>
        </p:nvSpPr>
        <p:spPr>
          <a:xfrm>
            <a:off x="2209547" y="4017171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Suboptimal for classifier-free guidance diffusion model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40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 Settings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BD306538-EE2E-B35E-3D4C-69519E11D7DC}"/>
                  </a:ext>
                </a:extLst>
              </p:cNvPr>
              <p:cNvSpPr/>
              <p:nvPr/>
            </p:nvSpPr>
            <p:spPr>
              <a:xfrm>
                <a:off x="1012371" y="2753037"/>
                <a:ext cx="7819929" cy="7758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Sampler noise interpolation coefficient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,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400K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Training steps</a:t>
                </a: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BD306538-EE2E-B35E-3D4C-69519E11D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" y="2753037"/>
                <a:ext cx="7819929" cy="77588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C3E88B5-9A0B-9140-DAB2-03FD2E3C18A8}"/>
              </a:ext>
            </a:extLst>
          </p:cNvPr>
          <p:cNvSpPr/>
          <p:nvPr/>
        </p:nvSpPr>
        <p:spPr>
          <a:xfrm>
            <a:off x="235500" y="2649778"/>
            <a:ext cx="1152428" cy="9702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64 X 64</a:t>
            </a: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Conditional ImageNet</a:t>
            </a: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A1D94A5C-1ECE-0DE7-CA2C-B8B85754F5BD}"/>
                  </a:ext>
                </a:extLst>
              </p:cNvPr>
              <p:cNvSpPr/>
              <p:nvPr/>
            </p:nvSpPr>
            <p:spPr>
              <a:xfrm>
                <a:off x="1012370" y="3863810"/>
                <a:ext cx="7819929" cy="7758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Sampler noise interpolation coefficient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,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2.7M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Training steps</a:t>
                </a: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A1D94A5C-1ECE-0DE7-CA2C-B8B85754F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0" y="3863810"/>
                <a:ext cx="7819929" cy="7758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51AE17A-73D6-593D-4A94-8BD813B6A593}"/>
              </a:ext>
            </a:extLst>
          </p:cNvPr>
          <p:cNvSpPr/>
          <p:nvPr/>
        </p:nvSpPr>
        <p:spPr>
          <a:xfrm>
            <a:off x="235500" y="3772752"/>
            <a:ext cx="1152428" cy="9702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128 X 128</a:t>
            </a: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Conditional ImageNet</a:t>
            </a: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Model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4B589CD-F2DA-46D7-8755-610D9371DA43}"/>
              </a:ext>
            </a:extLst>
          </p:cNvPr>
          <p:cNvSpPr/>
          <p:nvPr/>
        </p:nvSpPr>
        <p:spPr>
          <a:xfrm>
            <a:off x="1977214" y="1963700"/>
            <a:ext cx="2401564" cy="58584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IS/FID score calculation</a:t>
            </a:r>
          </a:p>
          <a:p>
            <a:pPr algn="ctr">
              <a:lnSpc>
                <a:spcPct val="120000"/>
              </a:lnSpc>
            </a:pP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with 50K Samples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CAD40CB4-A007-A049-B487-B74915EA6ADD}"/>
                  </a:ext>
                </a:extLst>
              </p:cNvPr>
              <p:cNvSpPr/>
              <p:nvPr/>
            </p:nvSpPr>
            <p:spPr>
              <a:xfrm>
                <a:off x="4765223" y="1961189"/>
                <a:ext cx="2401564" cy="58584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=−20, </m:t>
                      </m:r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altLang="ko-KR" sz="1600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CAD40CB4-A007-A049-B487-B74915EA6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223" y="1961189"/>
                <a:ext cx="2401564" cy="58584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09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Fidelity vs Diversity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3A1B17-3AE5-1C51-11CC-58E573CB7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95" y="2149457"/>
            <a:ext cx="4182163" cy="1945192"/>
          </a:xfrm>
          <a:prstGeom prst="rect">
            <a:avLst/>
          </a:prstGeom>
        </p:spPr>
      </p:pic>
      <p:sp>
        <p:nvSpPr>
          <p:cNvPr id="3" name="왼쪽/오른쪽 화살표[L] 2">
            <a:extLst>
              <a:ext uri="{FF2B5EF4-FFF2-40B4-BE49-F238E27FC236}">
                <a16:creationId xmlns:a16="http://schemas.microsoft.com/office/drawing/2014/main" id="{13B931B0-BB1A-9E51-7C66-426C86B665D5}"/>
              </a:ext>
            </a:extLst>
          </p:cNvPr>
          <p:cNvSpPr/>
          <p:nvPr/>
        </p:nvSpPr>
        <p:spPr>
          <a:xfrm>
            <a:off x="3410444" y="2964746"/>
            <a:ext cx="573657" cy="228600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33FB8-13C0-2EF8-58BD-F612DFE28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45" y="2224941"/>
            <a:ext cx="1846872" cy="1831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983E2E-FAE2-7D8E-BDB6-6C971B6CCE08}"/>
              </a:ext>
            </a:extLst>
          </p:cNvPr>
          <p:cNvSpPr txBox="1"/>
          <p:nvPr/>
        </p:nvSpPr>
        <p:spPr>
          <a:xfrm>
            <a:off x="470150" y="4050379"/>
            <a:ext cx="308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Diversity ↓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Sample Quality ↑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9638F-6F70-2E98-F957-2BD9C29295AF}"/>
              </a:ext>
            </a:extLst>
          </p:cNvPr>
          <p:cNvSpPr txBox="1"/>
          <p:nvPr/>
        </p:nvSpPr>
        <p:spPr>
          <a:xfrm>
            <a:off x="4836513" y="4050378"/>
            <a:ext cx="308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Diversity ↑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Sample Quality ↓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A9988-5A20-DE6C-0816-CF9879587836}"/>
              </a:ext>
            </a:extLst>
          </p:cNvPr>
          <p:cNvSpPr txBox="1"/>
          <p:nvPr/>
        </p:nvSpPr>
        <p:spPr>
          <a:xfrm>
            <a:off x="3068254" y="2614537"/>
            <a:ext cx="1258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Trade-off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C645C0-CB77-7735-FADF-7A72E02F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263" y="1821505"/>
            <a:ext cx="4664707" cy="3239554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Varying Classifier-Free Guidance Strength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983B3EA8-04BC-2D76-D662-7BD2F1FBE7D0}"/>
              </a:ext>
            </a:extLst>
          </p:cNvPr>
          <p:cNvSpPr/>
          <p:nvPr/>
        </p:nvSpPr>
        <p:spPr>
          <a:xfrm>
            <a:off x="2743200" y="2710543"/>
            <a:ext cx="163286" cy="1952674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4C4506-F330-638C-5EE6-1615468CD704}"/>
                  </a:ext>
                </a:extLst>
              </p:cNvPr>
              <p:cNvSpPr txBox="1"/>
              <p:nvPr/>
            </p:nvSpPr>
            <p:spPr>
              <a:xfrm>
                <a:off x="1223782" y="3071950"/>
                <a:ext cx="213496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↑</a:t>
                </a:r>
                <a:br>
                  <a:rPr kumimoji="1" lang="en-US" altLang="ko-Kore-KR" dirty="0">
                    <a:latin typeface="Proxima Nova" panose="02000506030000020004" pitchFamily="2" charset="0"/>
                  </a:rPr>
                </a:br>
                <a:endParaRPr kumimoji="1" lang="en-US" altLang="ko-Kore-KR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FID ↑ &amp; IS ↑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4C4506-F330-638C-5EE6-1615468C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782" y="3071950"/>
                <a:ext cx="2134961" cy="738664"/>
              </a:xfrm>
              <a:prstGeom prst="rect">
                <a:avLst/>
              </a:prstGeom>
              <a:blipFill>
                <a:blip r:embed="rId4"/>
                <a:stretch>
                  <a:fillRect t="-1695" b="-847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CCFA1A3-CB5E-F955-9BBD-EA610D0429E2}"/>
              </a:ext>
            </a:extLst>
          </p:cNvPr>
          <p:cNvSpPr/>
          <p:nvPr/>
        </p:nvSpPr>
        <p:spPr>
          <a:xfrm>
            <a:off x="4465864" y="2792186"/>
            <a:ext cx="277586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373E48-C031-66E5-FF43-6EF51AEC999E}"/>
              </a:ext>
            </a:extLst>
          </p:cNvPr>
          <p:cNvSpPr/>
          <p:nvPr/>
        </p:nvSpPr>
        <p:spPr>
          <a:xfrm>
            <a:off x="5638799" y="4555671"/>
            <a:ext cx="345621" cy="193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0289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Varying Classifier-Free Guidance Strength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B256D-4EB8-3832-AECE-3AEC6AF3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9523"/>
            <a:ext cx="7772400" cy="26265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E7FC7-133F-081F-25FA-3337454AFE8A}"/>
                  </a:ext>
                </a:extLst>
              </p:cNvPr>
              <p:cNvSpPr txBox="1"/>
              <p:nvPr/>
            </p:nvSpPr>
            <p:spPr>
              <a:xfrm>
                <a:off x="1558518" y="1953775"/>
                <a:ext cx="21349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(Non-guided)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E7FC7-133F-081F-25FA-3337454AF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18" y="1953775"/>
                <a:ext cx="2134961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727C5E-9654-7A6F-D534-BDF517002D14}"/>
                  </a:ext>
                </a:extLst>
              </p:cNvPr>
              <p:cNvSpPr txBox="1"/>
              <p:nvPr/>
            </p:nvSpPr>
            <p:spPr>
              <a:xfrm>
                <a:off x="5450523" y="1979545"/>
                <a:ext cx="21349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=3.0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727C5E-9654-7A6F-D534-BDF51700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523" y="1979545"/>
                <a:ext cx="213496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295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Varying Unconditional Training Probability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364380-85E7-87DF-A5F5-0D3A7024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343" y="1981681"/>
            <a:ext cx="5177800" cy="29018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154416-D4EC-BC56-FA0B-CB2BCAF2C77C}"/>
              </a:ext>
            </a:extLst>
          </p:cNvPr>
          <p:cNvSpPr/>
          <p:nvPr/>
        </p:nvSpPr>
        <p:spPr>
          <a:xfrm>
            <a:off x="4171951" y="2102051"/>
            <a:ext cx="1526722" cy="498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B8D9857-30CE-A6BC-5372-DFBCED5465E4}"/>
              </a:ext>
            </a:extLst>
          </p:cNvPr>
          <p:cNvSpPr/>
          <p:nvPr/>
        </p:nvSpPr>
        <p:spPr>
          <a:xfrm>
            <a:off x="3788226" y="2286847"/>
            <a:ext cx="318992" cy="13360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FA88C-F706-C52C-EEC2-E2DBDD17C82F}"/>
              </a:ext>
            </a:extLst>
          </p:cNvPr>
          <p:cNvSpPr txBox="1"/>
          <p:nvPr/>
        </p:nvSpPr>
        <p:spPr>
          <a:xfrm>
            <a:off x="311700" y="2086339"/>
            <a:ext cx="349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b="1" dirty="0">
                <a:latin typeface="Proxima Nova" panose="02000506030000020004" pitchFamily="2" charset="0"/>
              </a:rPr>
              <a:t>(Small portion for unconditional model)</a:t>
            </a:r>
          </a:p>
          <a:p>
            <a:pPr algn="r"/>
            <a:r>
              <a:rPr kumimoji="1" lang="en-US" altLang="ko-Kore-KR" b="1" dirty="0">
                <a:latin typeface="Proxima Nova" panose="02000506030000020004" pitchFamily="2" charset="0"/>
              </a:rPr>
              <a:t>Best Performance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85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Varying Sampling Steps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E45F9-7C03-3402-DD1A-83685657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98" y="1461219"/>
            <a:ext cx="4770402" cy="33121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09BE90-E3CD-1A1A-3C18-2BEA1063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90" y="2408879"/>
            <a:ext cx="3626911" cy="20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80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Varying Sampling Steps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CE45F9-7C03-3402-DD1A-83685657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98" y="1461219"/>
            <a:ext cx="4770402" cy="33121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83191BA1-F8CF-A8E2-E0FF-40084BBC3A54}"/>
                  </a:ext>
                </a:extLst>
              </p:cNvPr>
              <p:cNvSpPr/>
              <p:nvPr/>
            </p:nvSpPr>
            <p:spPr>
              <a:xfrm>
                <a:off x="235500" y="2657831"/>
                <a:ext cx="3703949" cy="8588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altLang="ko-KR" sz="1600" b="0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Best balance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between sample quality &amp; sampling speed</a:t>
                </a: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83191BA1-F8CF-A8E2-E0FF-40084BBC3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0" y="2657831"/>
                <a:ext cx="3703949" cy="858885"/>
              </a:xfrm>
              <a:prstGeom prst="roundRect">
                <a:avLst/>
              </a:prstGeom>
              <a:blipFill>
                <a:blip r:embed="rId4"/>
                <a:stretch>
                  <a:fillRect b="-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9689C8B5-580F-18D7-48BD-325B535DF1C5}"/>
              </a:ext>
            </a:extLst>
          </p:cNvPr>
          <p:cNvSpPr/>
          <p:nvPr/>
        </p:nvSpPr>
        <p:spPr>
          <a:xfrm>
            <a:off x="4171951" y="2260344"/>
            <a:ext cx="2816678" cy="156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AEE7E-E490-19FC-6A2C-B7C570048E75}"/>
              </a:ext>
            </a:extLst>
          </p:cNvPr>
          <p:cNvSpPr txBox="1"/>
          <p:nvPr/>
        </p:nvSpPr>
        <p:spPr>
          <a:xfrm>
            <a:off x="942973" y="2201212"/>
            <a:ext cx="32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b="1" dirty="0">
                <a:latin typeface="Proxima Nova" panose="02000506030000020004" pitchFamily="2" charset="0"/>
              </a:rPr>
              <a:t>Classifier-Guidance Diffusion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9DB9266-AEB5-F456-7639-7F4E4AF6BB1C}"/>
              </a:ext>
            </a:extLst>
          </p:cNvPr>
          <p:cNvSpPr/>
          <p:nvPr/>
        </p:nvSpPr>
        <p:spPr>
          <a:xfrm>
            <a:off x="235500" y="3696337"/>
            <a:ext cx="3703949" cy="85888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CFG Diffusion model should go through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2 times of forward process</a:t>
            </a:r>
          </a:p>
          <a:p>
            <a:pPr algn="ctr">
              <a:lnSpc>
                <a:spcPct val="120000"/>
              </a:lnSpc>
            </a:pPr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(Conditional &amp; Unconditional Model Training)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7B588F-9B38-CD93-CE9A-F525A2D00CB8}"/>
              </a:ext>
            </a:extLst>
          </p:cNvPr>
          <p:cNvSpPr/>
          <p:nvPr/>
        </p:nvSpPr>
        <p:spPr>
          <a:xfrm>
            <a:off x="6384471" y="2984024"/>
            <a:ext cx="276309" cy="15628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F3F9D-EE98-BB94-F171-A8008F1B6AEA}"/>
              </a:ext>
            </a:extLst>
          </p:cNvPr>
          <p:cNvSpPr/>
          <p:nvPr/>
        </p:nvSpPr>
        <p:spPr>
          <a:xfrm>
            <a:off x="6691978" y="2984024"/>
            <a:ext cx="276310" cy="15628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6089D-8F46-D7BC-6129-14C4E20F92FC}"/>
              </a:ext>
            </a:extLst>
          </p:cNvPr>
          <p:cNvSpPr txBox="1"/>
          <p:nvPr/>
        </p:nvSpPr>
        <p:spPr>
          <a:xfrm>
            <a:off x="452575" y="4541045"/>
            <a:ext cx="3269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Leading to Slow Sampling Speed</a:t>
            </a:r>
          </a:p>
        </p:txBody>
      </p:sp>
    </p:spTree>
    <p:extLst>
      <p:ext uri="{BB962C8B-B14F-4D97-AF65-F5344CB8AC3E}">
        <p14:creationId xmlns:p14="http://schemas.microsoft.com/office/powerpoint/2010/main" val="166015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Fidelity vs Diversity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B22F3-EDA9-E22B-1F3B-8C40D47C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06" y="1499217"/>
            <a:ext cx="4479735" cy="3189725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7CE767D-08E8-5FAA-0201-A69B27AC3734}"/>
              </a:ext>
            </a:extLst>
          </p:cNvPr>
          <p:cNvSpPr/>
          <p:nvPr/>
        </p:nvSpPr>
        <p:spPr>
          <a:xfrm>
            <a:off x="996371" y="2514549"/>
            <a:ext cx="2372276" cy="13181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Truncation Trick</a:t>
            </a:r>
          </a:p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(GAN)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4CAAE-2DE4-B456-6916-4C191CB3A1E1}"/>
              </a:ext>
            </a:extLst>
          </p:cNvPr>
          <p:cNvSpPr txBox="1"/>
          <p:nvPr/>
        </p:nvSpPr>
        <p:spPr>
          <a:xfrm>
            <a:off x="685800" y="4876543"/>
            <a:ext cx="81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www.researchgate.net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/figure/Our-method-vs-random-latent-sampling-and-the-truncation-trick-Marchesi-2017-Brock-et_fig1_361274296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Fidelity vs Diversity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7CE767D-08E8-5FAA-0201-A69B27AC3734}"/>
              </a:ext>
            </a:extLst>
          </p:cNvPr>
          <p:cNvSpPr/>
          <p:nvPr/>
        </p:nvSpPr>
        <p:spPr>
          <a:xfrm>
            <a:off x="996371" y="2514549"/>
            <a:ext cx="2372276" cy="13181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Low Temperature</a:t>
            </a:r>
          </a:p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4CAAE-2DE4-B456-6916-4C191CB3A1E1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towardsdatascience.com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/how-to-sample-from-language-models-682bceb97277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3A7C6-6281-CC76-194E-CEA4A199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27" y="1320036"/>
            <a:ext cx="3890792" cy="34696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2B0BE4-3166-F4B1-956E-F8424D452D69}"/>
                  </a:ext>
                </a:extLst>
              </p:cNvPr>
              <p:cNvSpPr txBox="1"/>
              <p:nvPr/>
            </p:nvSpPr>
            <p:spPr>
              <a:xfrm>
                <a:off x="3506232" y="2002492"/>
                <a:ext cx="19791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High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2B0BE4-3166-F4B1-956E-F8424D452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232" y="2002492"/>
                <a:ext cx="1979136" cy="584775"/>
              </a:xfrm>
              <a:prstGeom prst="rect">
                <a:avLst/>
              </a:prstGeom>
              <a:blipFill>
                <a:blip r:embed="rId4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77869-618A-68AC-EA8B-2754BA5A2515}"/>
                  </a:ext>
                </a:extLst>
              </p:cNvPr>
              <p:cNvSpPr txBox="1"/>
              <p:nvPr/>
            </p:nvSpPr>
            <p:spPr>
              <a:xfrm>
                <a:off x="3439331" y="3484408"/>
                <a:ext cx="19791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dirty="0">
                    <a:latin typeface="Proxima Nova" panose="02000506030000020004" pitchFamily="2" charset="0"/>
                  </a:rPr>
                  <a:t>Low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Temperature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B77869-618A-68AC-EA8B-2754BA5A2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331" y="3484408"/>
                <a:ext cx="1979136" cy="584775"/>
              </a:xfrm>
              <a:prstGeom prst="rect">
                <a:avLst/>
              </a:prstGeom>
              <a:blipFill>
                <a:blip r:embed="rId5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D5FEE5-6D15-ECDF-A637-D4EB168A549D}"/>
                  </a:ext>
                </a:extLst>
              </p:cNvPr>
              <p:cNvSpPr txBox="1"/>
              <p:nvPr/>
            </p:nvSpPr>
            <p:spPr>
              <a:xfrm>
                <a:off x="925686" y="3832717"/>
                <a:ext cx="2513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200" dirty="0">
                    <a:latin typeface="Proxima Nova" panose="02000506030000020004" pitchFamily="2" charset="0"/>
                  </a:rPr>
                  <a:t>Temperature Parameter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D5FEE5-6D15-ECDF-A637-D4EB168A5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86" y="3832717"/>
                <a:ext cx="251364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56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Truncation-like effect on Diffusion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9CFA4AF-7FF5-3AFD-3AE8-9937A3774D6E}"/>
              </a:ext>
            </a:extLst>
          </p:cNvPr>
          <p:cNvSpPr/>
          <p:nvPr/>
        </p:nvSpPr>
        <p:spPr>
          <a:xfrm>
            <a:off x="5785972" y="2337368"/>
            <a:ext cx="3089726" cy="7895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Not applicable directly to the diffusion models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6F06B1D-3C76-4BF9-03A1-AC6CB0BA2928}"/>
              </a:ext>
            </a:extLst>
          </p:cNvPr>
          <p:cNvSpPr/>
          <p:nvPr/>
        </p:nvSpPr>
        <p:spPr>
          <a:xfrm>
            <a:off x="5343125" y="2511138"/>
            <a:ext cx="329175" cy="4336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8367B6B4-65C9-BABF-7DD0-2046E648D7BE}"/>
              </a:ext>
            </a:extLst>
          </p:cNvPr>
          <p:cNvSpPr/>
          <p:nvPr/>
        </p:nvSpPr>
        <p:spPr>
          <a:xfrm>
            <a:off x="3760919" y="3391568"/>
            <a:ext cx="1287962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B7A92-D29B-9C47-22E9-F563AB20554F}"/>
              </a:ext>
            </a:extLst>
          </p:cNvPr>
          <p:cNvSpPr txBox="1"/>
          <p:nvPr/>
        </p:nvSpPr>
        <p:spPr>
          <a:xfrm>
            <a:off x="2860037" y="3867926"/>
            <a:ext cx="3089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latin typeface="Proxima Nova" panose="02000506030000020004" pitchFamily="2" charset="0"/>
              </a:rPr>
              <a:t>Classifier-guided</a:t>
            </a:r>
          </a:p>
          <a:p>
            <a:pPr algn="ctr"/>
            <a:r>
              <a:rPr kumimoji="1" lang="en-US" altLang="ko-Kore-KR" sz="1800" dirty="0">
                <a:latin typeface="Proxima Nova" panose="02000506030000020004" pitchFamily="2" charset="0"/>
              </a:rPr>
              <a:t>Diffusion Model</a:t>
            </a:r>
            <a:endParaRPr kumimoji="1" lang="ko-Kore-KR" altLang="en-US" sz="1800" dirty="0"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8D635A3-1D75-9ADE-A78E-246D597CA449}"/>
              </a:ext>
            </a:extLst>
          </p:cNvPr>
          <p:cNvSpPr/>
          <p:nvPr/>
        </p:nvSpPr>
        <p:spPr>
          <a:xfrm>
            <a:off x="311700" y="2340258"/>
            <a:ext cx="2372276" cy="789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Truncation Trick</a:t>
            </a:r>
          </a:p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(GAN)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2A52574-CD6E-AB32-CF90-EBB2B03BA00C}"/>
              </a:ext>
            </a:extLst>
          </p:cNvPr>
          <p:cNvSpPr/>
          <p:nvPr/>
        </p:nvSpPr>
        <p:spPr>
          <a:xfrm>
            <a:off x="2808193" y="2337368"/>
            <a:ext cx="2372276" cy="78955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Low Temperature</a:t>
            </a:r>
          </a:p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  <a:endParaRPr kumimoji="1" lang="ko-Kore-KR" altLang="en-US" sz="18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D77DBCEC-299D-55E9-CA3E-6A0203EC5456}"/>
              </a:ext>
            </a:extLst>
          </p:cNvPr>
          <p:cNvSpPr/>
          <p:nvPr/>
        </p:nvSpPr>
        <p:spPr>
          <a:xfrm>
            <a:off x="3314700" y="3867926"/>
            <a:ext cx="2168520" cy="646331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426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0E848B6-3EE5-105E-B2CD-32CF61906556}"/>
              </a:ext>
            </a:extLst>
          </p:cNvPr>
          <p:cNvSpPr/>
          <p:nvPr/>
        </p:nvSpPr>
        <p:spPr>
          <a:xfrm>
            <a:off x="467102" y="2660741"/>
            <a:ext cx="3851999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Overhead to train the extra classifier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119500B-A4D1-5336-385A-AEA5678A99D9}"/>
              </a:ext>
            </a:extLst>
          </p:cNvPr>
          <p:cNvSpPr/>
          <p:nvPr/>
        </p:nvSpPr>
        <p:spPr>
          <a:xfrm>
            <a:off x="467101" y="3383550"/>
            <a:ext cx="3851999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Must be trained with noisy data at every training procedure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F4AE332C-E833-D067-452C-A475D2BEDBB4}"/>
              </a:ext>
            </a:extLst>
          </p:cNvPr>
          <p:cNvSpPr/>
          <p:nvPr/>
        </p:nvSpPr>
        <p:spPr>
          <a:xfrm>
            <a:off x="4425237" y="2878521"/>
            <a:ext cx="228600" cy="903985"/>
          </a:xfrm>
          <a:prstGeom prst="rightBrace">
            <a:avLst>
              <a:gd name="adj1" fmla="val 4761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0388-3443-927F-75B3-66A1A89F9317}"/>
              </a:ext>
            </a:extLst>
          </p:cNvPr>
          <p:cNvSpPr txBox="1"/>
          <p:nvPr/>
        </p:nvSpPr>
        <p:spPr>
          <a:xfrm>
            <a:off x="4678136" y="3168588"/>
            <a:ext cx="434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600" b="1" dirty="0">
                <a:latin typeface="Proxima Nova" panose="02000506030000020004" pitchFamily="2" charset="0"/>
              </a:rPr>
              <a:t>Complicate </a:t>
            </a:r>
            <a:r>
              <a:rPr kumimoji="1" lang="en-US" altLang="ko-Kore-KR" sz="1600" dirty="0">
                <a:latin typeface="Proxima Nova" panose="02000506030000020004" pitchFamily="2" charset="0"/>
              </a:rPr>
              <a:t>Diffusion Model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182405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Classifier Guidance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C78B66-A527-D0BE-9FA1-BA422AD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23" y="1821526"/>
            <a:ext cx="5435957" cy="3321974"/>
          </a:xfrm>
          <a:prstGeom prst="rect">
            <a:avLst/>
          </a:prstGeom>
        </p:spPr>
      </p:pic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BBAA7B-1B93-8C12-6D91-805A3E9C0649}"/>
              </a:ext>
            </a:extLst>
          </p:cNvPr>
          <p:cNvSpPr/>
          <p:nvPr/>
        </p:nvSpPr>
        <p:spPr>
          <a:xfrm>
            <a:off x="1028700" y="2677886"/>
            <a:ext cx="2955472" cy="326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EBD769-09C9-9430-3183-6FD13E32992D}"/>
              </a:ext>
            </a:extLst>
          </p:cNvPr>
          <p:cNvSpPr/>
          <p:nvPr/>
        </p:nvSpPr>
        <p:spPr>
          <a:xfrm>
            <a:off x="1020539" y="4335236"/>
            <a:ext cx="2555421" cy="434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0F8E11A-8A12-561A-318F-5E7FAF306293}"/>
              </a:ext>
            </a:extLst>
          </p:cNvPr>
          <p:cNvSpPr/>
          <p:nvPr/>
        </p:nvSpPr>
        <p:spPr>
          <a:xfrm>
            <a:off x="6180380" y="2686050"/>
            <a:ext cx="2881615" cy="124109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</a:t>
            </a: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Mixture of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score estimate</a:t>
            </a:r>
          </a:p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&amp;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classifier gradient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175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9560</TotalTime>
  <Words>1144</Words>
  <Application>Microsoft Macintosh PowerPoint</Application>
  <PresentationFormat>화면 슬라이드 쇼(16:9)</PresentationFormat>
  <Paragraphs>335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Arial</vt:lpstr>
      <vt:lpstr>Proxima Nova</vt:lpstr>
      <vt:lpstr>Cambria Math</vt:lpstr>
      <vt:lpstr>Proxima Nova Extrabold</vt:lpstr>
      <vt:lpstr>Simple Light</vt:lpstr>
      <vt:lpstr>Classifier-Free Diffusion Guidance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Guidance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26</cp:revision>
  <dcterms:modified xsi:type="dcterms:W3CDTF">2023-08-09T05:19:41Z</dcterms:modified>
</cp:coreProperties>
</file>